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8"/>
  </p:notesMasterIdLst>
  <p:handoutMasterIdLst>
    <p:handoutMasterId r:id="rId39"/>
  </p:handoutMasterIdLst>
  <p:sldIdLst>
    <p:sldId id="256" r:id="rId2"/>
    <p:sldId id="266" r:id="rId3"/>
    <p:sldId id="450" r:id="rId4"/>
    <p:sldId id="404" r:id="rId5"/>
    <p:sldId id="365" r:id="rId6"/>
    <p:sldId id="289" r:id="rId7"/>
    <p:sldId id="343" r:id="rId8"/>
    <p:sldId id="378" r:id="rId9"/>
    <p:sldId id="411" r:id="rId10"/>
    <p:sldId id="412" r:id="rId11"/>
    <p:sldId id="376" r:id="rId12"/>
    <p:sldId id="374" r:id="rId13"/>
    <p:sldId id="436" r:id="rId14"/>
    <p:sldId id="388" r:id="rId15"/>
    <p:sldId id="437" r:id="rId16"/>
    <p:sldId id="438" r:id="rId17"/>
    <p:sldId id="389" r:id="rId18"/>
    <p:sldId id="407" r:id="rId19"/>
    <p:sldId id="408" r:id="rId20"/>
    <p:sldId id="410" r:id="rId21"/>
    <p:sldId id="405" r:id="rId22"/>
    <p:sldId id="434" r:id="rId23"/>
    <p:sldId id="435" r:id="rId24"/>
    <p:sldId id="387" r:id="rId25"/>
    <p:sldId id="439" r:id="rId26"/>
    <p:sldId id="382" r:id="rId27"/>
    <p:sldId id="440" r:id="rId28"/>
    <p:sldId id="441" r:id="rId29"/>
    <p:sldId id="384" r:id="rId30"/>
    <p:sldId id="309" r:id="rId31"/>
    <p:sldId id="386" r:id="rId32"/>
    <p:sldId id="449" r:id="rId33"/>
    <p:sldId id="291" r:id="rId34"/>
    <p:sldId id="413" r:id="rId35"/>
    <p:sldId id="448" r:id="rId36"/>
    <p:sldId id="447" r:id="rId37"/>
  </p:sldIdLst>
  <p:sldSz cx="12192000" cy="6858000"/>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ogg, Gareth" initials="MG" lastIdx="12" clrIdx="0">
    <p:extLst/>
  </p:cmAuthor>
  <p:cmAuthor id="2" name="RB-OP-Comments" initials="RB-OP" lastIdx="2"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9E7FE"/>
    <a:srgbClr val="FFFFFF"/>
    <a:srgbClr val="FF00FF"/>
    <a:srgbClr val="FEBE12"/>
    <a:srgbClr val="FF2929"/>
    <a:srgbClr val="000000"/>
    <a:srgbClr val="92D050"/>
    <a:srgbClr val="006666"/>
    <a:srgbClr val="339933"/>
    <a:srgbClr val="B1E5E0"/>
  </p:clrMru>
  <p:extLst>
    <p:ext uri="{E76CE94A-603C-4142-B9EB-6D1370010A27}">
      <p14:discardImageEditData xmlns:p14="http://schemas.microsoft.com/office/powerpoint/2010/main" val="1"/>
    </p:ext>
    <p:ext uri="{D31A062A-798A-4329-ABDD-BBA856620510}">
      <p14:defaultImageDpi xmlns:p14="http://schemas.microsoft.com/office/powerpoint/2010/main" val="96"/>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0014" autoAdjust="0"/>
    <p:restoredTop sz="83653" autoAdjust="0"/>
  </p:normalViewPr>
  <p:slideViewPr>
    <p:cSldViewPr snapToGrid="0" showGuides="1">
      <p:cViewPr varScale="1">
        <p:scale>
          <a:sx n="96" d="100"/>
          <a:sy n="96" d="100"/>
        </p:scale>
        <p:origin x="378" y="90"/>
      </p:cViewPr>
      <p:guideLst>
        <p:guide orient="horz" pos="2160"/>
        <p:guide pos="3840"/>
      </p:guideLst>
    </p:cSldViewPr>
  </p:slideViewPr>
  <p:notesTextViewPr>
    <p:cViewPr>
      <p:scale>
        <a:sx n="125" d="100"/>
        <a:sy n="125" d="100"/>
      </p:scale>
      <p:origin x="0" y="0"/>
    </p:cViewPr>
  </p:notesTextViewPr>
  <p:sorterViewPr>
    <p:cViewPr>
      <p:scale>
        <a:sx n="100" d="100"/>
        <a:sy n="100" d="100"/>
      </p:scale>
      <p:origin x="0" y="0"/>
    </p:cViewPr>
  </p:sorterViewPr>
  <p:gridSpacing cx="38100" cy="381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238" cy="481013"/>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sz="quarter" idx="1"/>
          </p:nvPr>
        </p:nvSpPr>
        <p:spPr>
          <a:xfrm>
            <a:off x="4143375" y="0"/>
            <a:ext cx="3170238" cy="481013"/>
          </a:xfrm>
          <a:prstGeom prst="rect">
            <a:avLst/>
          </a:prstGeom>
        </p:spPr>
        <p:txBody>
          <a:bodyPr vert="horz" lIns="91440" tIns="45720" rIns="91440" bIns="45720" rtlCol="0"/>
          <a:lstStyle>
            <a:lvl1pPr algn="r">
              <a:defRPr sz="1200"/>
            </a:lvl1pPr>
          </a:lstStyle>
          <a:p>
            <a:fld id="{B494AD22-BD29-40FA-AC9A-FC602E837CB5}" type="datetimeFigureOut">
              <a:rPr lang="en-CA" smtClean="0"/>
              <a:t>2021-05-31</a:t>
            </a:fld>
            <a:endParaRPr lang="en-CA"/>
          </a:p>
        </p:txBody>
      </p:sp>
      <p:sp>
        <p:nvSpPr>
          <p:cNvPr id="4" name="Footer Placeholder 3"/>
          <p:cNvSpPr>
            <a:spLocks noGrp="1"/>
          </p:cNvSpPr>
          <p:nvPr>
            <p:ph type="ftr" sz="quarter" idx="2"/>
          </p:nvPr>
        </p:nvSpPr>
        <p:spPr>
          <a:xfrm>
            <a:off x="0" y="9120188"/>
            <a:ext cx="3170238" cy="481012"/>
          </a:xfrm>
          <a:prstGeom prst="rect">
            <a:avLst/>
          </a:prstGeom>
        </p:spPr>
        <p:txBody>
          <a:bodyPr vert="horz" lIns="91440" tIns="45720" rIns="91440" bIns="45720" rtlCol="0" anchor="b"/>
          <a:lstStyle>
            <a:lvl1pPr algn="l">
              <a:defRPr sz="1200"/>
            </a:lvl1pPr>
          </a:lstStyle>
          <a:p>
            <a:endParaRPr lang="en-CA"/>
          </a:p>
        </p:txBody>
      </p:sp>
      <p:sp>
        <p:nvSpPr>
          <p:cNvPr id="5" name="Slide Number Placeholder 4"/>
          <p:cNvSpPr>
            <a:spLocks noGrp="1"/>
          </p:cNvSpPr>
          <p:nvPr>
            <p:ph type="sldNum" sz="quarter" idx="3"/>
          </p:nvPr>
        </p:nvSpPr>
        <p:spPr>
          <a:xfrm>
            <a:off x="4143375" y="9120188"/>
            <a:ext cx="3170238" cy="481012"/>
          </a:xfrm>
          <a:prstGeom prst="rect">
            <a:avLst/>
          </a:prstGeom>
        </p:spPr>
        <p:txBody>
          <a:bodyPr vert="horz" lIns="91440" tIns="45720" rIns="91440" bIns="45720" rtlCol="0" anchor="b"/>
          <a:lstStyle>
            <a:lvl1pPr algn="r">
              <a:defRPr sz="1200"/>
            </a:lvl1pPr>
          </a:lstStyle>
          <a:p>
            <a:fld id="{1500F0A7-C380-4ED2-B7A5-A690FA4F0756}" type="slidenum">
              <a:rPr lang="en-CA" smtClean="0"/>
              <a:t>‹#›</a:t>
            </a:fld>
            <a:endParaRPr lang="en-CA"/>
          </a:p>
        </p:txBody>
      </p:sp>
    </p:spTree>
    <p:extLst>
      <p:ext uri="{BB962C8B-B14F-4D97-AF65-F5344CB8AC3E}">
        <p14:creationId xmlns:p14="http://schemas.microsoft.com/office/powerpoint/2010/main" val="21776558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61" tIns="48331" rIns="96661" bIns="48331" rtlCol="0"/>
          <a:lstStyle>
            <a:lvl1pPr algn="l">
              <a:defRPr sz="1300"/>
            </a:lvl1pPr>
          </a:lstStyle>
          <a:p>
            <a:endParaRPr lang="en-CA"/>
          </a:p>
        </p:txBody>
      </p:sp>
      <p:sp>
        <p:nvSpPr>
          <p:cNvPr id="3" name="Date Placeholder 2"/>
          <p:cNvSpPr>
            <a:spLocks noGrp="1"/>
          </p:cNvSpPr>
          <p:nvPr>
            <p:ph type="dt" idx="1"/>
          </p:nvPr>
        </p:nvSpPr>
        <p:spPr>
          <a:xfrm>
            <a:off x="4143587" y="0"/>
            <a:ext cx="3169920" cy="480060"/>
          </a:xfrm>
          <a:prstGeom prst="rect">
            <a:avLst/>
          </a:prstGeom>
        </p:spPr>
        <p:txBody>
          <a:bodyPr vert="horz" lIns="96661" tIns="48331" rIns="96661" bIns="48331" rtlCol="0"/>
          <a:lstStyle>
            <a:lvl1pPr algn="r">
              <a:defRPr sz="1300"/>
            </a:lvl1pPr>
          </a:lstStyle>
          <a:p>
            <a:fld id="{1D6C7381-5E28-433A-AE0B-54F7172F0559}" type="datetimeFigureOut">
              <a:rPr lang="en-CA" smtClean="0"/>
              <a:t>2021-05-31</a:t>
            </a:fld>
            <a:endParaRPr lang="en-CA"/>
          </a:p>
        </p:txBody>
      </p:sp>
      <p:sp>
        <p:nvSpPr>
          <p:cNvPr id="4" name="Slide Image Placeholder 3"/>
          <p:cNvSpPr>
            <a:spLocks noGrp="1" noRot="1" noChangeAspect="1"/>
          </p:cNvSpPr>
          <p:nvPr>
            <p:ph type="sldImg" idx="2"/>
          </p:nvPr>
        </p:nvSpPr>
        <p:spPr>
          <a:xfrm>
            <a:off x="457200" y="720725"/>
            <a:ext cx="6400800" cy="3600450"/>
          </a:xfrm>
          <a:prstGeom prst="rect">
            <a:avLst/>
          </a:prstGeom>
          <a:noFill/>
          <a:ln w="12700">
            <a:solidFill>
              <a:prstClr val="black"/>
            </a:solidFill>
          </a:ln>
        </p:spPr>
        <p:txBody>
          <a:bodyPr vert="horz" lIns="96661" tIns="48331" rIns="96661" bIns="48331" rtlCol="0" anchor="ctr"/>
          <a:lstStyle/>
          <a:p>
            <a:endParaRPr lang="en-CA"/>
          </a:p>
        </p:txBody>
      </p:sp>
      <p:sp>
        <p:nvSpPr>
          <p:cNvPr id="5" name="Notes Placeholder 4"/>
          <p:cNvSpPr>
            <a:spLocks noGrp="1"/>
          </p:cNvSpPr>
          <p:nvPr>
            <p:ph type="body" sz="quarter" idx="3"/>
          </p:nvPr>
        </p:nvSpPr>
        <p:spPr>
          <a:xfrm>
            <a:off x="731520" y="4560570"/>
            <a:ext cx="5852160" cy="4320540"/>
          </a:xfrm>
          <a:prstGeom prst="rect">
            <a:avLst/>
          </a:prstGeom>
        </p:spPr>
        <p:txBody>
          <a:bodyPr vert="horz" lIns="96661" tIns="48331" rIns="96661" bIns="48331"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0" y="9119474"/>
            <a:ext cx="3169920" cy="480060"/>
          </a:xfrm>
          <a:prstGeom prst="rect">
            <a:avLst/>
          </a:prstGeom>
        </p:spPr>
        <p:txBody>
          <a:bodyPr vert="horz" lIns="96661" tIns="48331" rIns="96661" bIns="48331" rtlCol="0" anchor="b"/>
          <a:lstStyle>
            <a:lvl1pPr algn="l">
              <a:defRPr sz="1300"/>
            </a:lvl1pPr>
          </a:lstStyle>
          <a:p>
            <a:endParaRPr lang="en-CA"/>
          </a:p>
        </p:txBody>
      </p:sp>
      <p:sp>
        <p:nvSpPr>
          <p:cNvPr id="7" name="Slide Number Placeholder 6"/>
          <p:cNvSpPr>
            <a:spLocks noGrp="1"/>
          </p:cNvSpPr>
          <p:nvPr>
            <p:ph type="sldNum" sz="quarter" idx="5"/>
          </p:nvPr>
        </p:nvSpPr>
        <p:spPr>
          <a:xfrm>
            <a:off x="4143587" y="9119474"/>
            <a:ext cx="3169920" cy="480060"/>
          </a:xfrm>
          <a:prstGeom prst="rect">
            <a:avLst/>
          </a:prstGeom>
        </p:spPr>
        <p:txBody>
          <a:bodyPr vert="horz" lIns="96661" tIns="48331" rIns="96661" bIns="48331" rtlCol="0" anchor="b"/>
          <a:lstStyle>
            <a:lvl1pPr algn="r">
              <a:defRPr sz="1300"/>
            </a:lvl1pPr>
          </a:lstStyle>
          <a:p>
            <a:fld id="{B81813FB-D3AE-4D2C-A5EE-2CF1F56BBA80}" type="slidenum">
              <a:rPr lang="en-CA" smtClean="0"/>
              <a:t>‹#›</a:t>
            </a:fld>
            <a:endParaRPr lang="en-CA"/>
          </a:p>
        </p:txBody>
      </p:sp>
    </p:spTree>
    <p:extLst>
      <p:ext uri="{BB962C8B-B14F-4D97-AF65-F5344CB8AC3E}">
        <p14:creationId xmlns:p14="http://schemas.microsoft.com/office/powerpoint/2010/main" val="22630192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Rory</a:t>
            </a:r>
            <a:r>
              <a:rPr lang="en-CA" baseline="0" dirty="0" smtClean="0"/>
              <a:t> - introductions</a:t>
            </a:r>
            <a:endParaRPr lang="en-CA" dirty="0"/>
          </a:p>
        </p:txBody>
      </p:sp>
      <p:sp>
        <p:nvSpPr>
          <p:cNvPr id="4" name="Slide Number Placeholder 3"/>
          <p:cNvSpPr>
            <a:spLocks noGrp="1"/>
          </p:cNvSpPr>
          <p:nvPr>
            <p:ph type="sldNum" sz="quarter" idx="10"/>
          </p:nvPr>
        </p:nvSpPr>
        <p:spPr/>
        <p:txBody>
          <a:bodyPr/>
          <a:lstStyle/>
          <a:p>
            <a:fld id="{B81813FB-D3AE-4D2C-A5EE-2CF1F56BBA80}" type="slidenum">
              <a:rPr lang="en-CA" smtClean="0"/>
              <a:t>1</a:t>
            </a:fld>
            <a:endParaRPr lang="en-CA"/>
          </a:p>
        </p:txBody>
      </p:sp>
    </p:spTree>
    <p:extLst>
      <p:ext uri="{BB962C8B-B14F-4D97-AF65-F5344CB8AC3E}">
        <p14:creationId xmlns:p14="http://schemas.microsoft.com/office/powerpoint/2010/main" val="37431360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Rory</a:t>
            </a:r>
            <a:endParaRPr lang="en-CA" dirty="0"/>
          </a:p>
        </p:txBody>
      </p:sp>
      <p:sp>
        <p:nvSpPr>
          <p:cNvPr id="4" name="Slide Number Placeholder 3"/>
          <p:cNvSpPr>
            <a:spLocks noGrp="1"/>
          </p:cNvSpPr>
          <p:nvPr>
            <p:ph type="sldNum" sz="quarter" idx="10"/>
          </p:nvPr>
        </p:nvSpPr>
        <p:spPr/>
        <p:txBody>
          <a:bodyPr/>
          <a:lstStyle/>
          <a:p>
            <a:fld id="{B81813FB-D3AE-4D2C-A5EE-2CF1F56BBA80}" type="slidenum">
              <a:rPr lang="en-CA" smtClean="0"/>
              <a:t>2</a:t>
            </a:fld>
            <a:endParaRPr lang="en-CA"/>
          </a:p>
        </p:txBody>
      </p:sp>
    </p:spTree>
    <p:extLst>
      <p:ext uri="{BB962C8B-B14F-4D97-AF65-F5344CB8AC3E}">
        <p14:creationId xmlns:p14="http://schemas.microsoft.com/office/powerpoint/2010/main" val="20016042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Rory</a:t>
            </a:r>
            <a:endParaRPr lang="en-CA" dirty="0"/>
          </a:p>
        </p:txBody>
      </p:sp>
      <p:sp>
        <p:nvSpPr>
          <p:cNvPr id="4" name="Slide Number Placeholder 3"/>
          <p:cNvSpPr>
            <a:spLocks noGrp="1"/>
          </p:cNvSpPr>
          <p:nvPr>
            <p:ph type="sldNum" sz="quarter" idx="10"/>
          </p:nvPr>
        </p:nvSpPr>
        <p:spPr/>
        <p:txBody>
          <a:bodyPr/>
          <a:lstStyle/>
          <a:p>
            <a:fld id="{B81813FB-D3AE-4D2C-A5EE-2CF1F56BBA80}" type="slidenum">
              <a:rPr lang="en-CA" smtClean="0"/>
              <a:t>3</a:t>
            </a:fld>
            <a:endParaRPr lang="en-CA"/>
          </a:p>
        </p:txBody>
      </p:sp>
    </p:spTree>
    <p:extLst>
      <p:ext uri="{BB962C8B-B14F-4D97-AF65-F5344CB8AC3E}">
        <p14:creationId xmlns:p14="http://schemas.microsoft.com/office/powerpoint/2010/main" val="3604773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dirty="0" smtClean="0"/>
              <a:t>Merrilees</a:t>
            </a:r>
          </a:p>
        </p:txBody>
      </p:sp>
      <p:sp>
        <p:nvSpPr>
          <p:cNvPr id="4" name="Slide Number Placeholder 3"/>
          <p:cNvSpPr>
            <a:spLocks noGrp="1"/>
          </p:cNvSpPr>
          <p:nvPr>
            <p:ph type="sldNum" sz="quarter" idx="10"/>
          </p:nvPr>
        </p:nvSpPr>
        <p:spPr/>
        <p:txBody>
          <a:bodyPr/>
          <a:lstStyle/>
          <a:p>
            <a:fld id="{B81813FB-D3AE-4D2C-A5EE-2CF1F56BBA80}" type="slidenum">
              <a:rPr lang="en-CA" smtClean="0"/>
              <a:t>4</a:t>
            </a:fld>
            <a:endParaRPr lang="en-CA"/>
          </a:p>
        </p:txBody>
      </p:sp>
    </p:spTree>
    <p:extLst>
      <p:ext uri="{BB962C8B-B14F-4D97-AF65-F5344CB8AC3E}">
        <p14:creationId xmlns:p14="http://schemas.microsoft.com/office/powerpoint/2010/main" val="30294329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B81813FB-D3AE-4D2C-A5EE-2CF1F56BBA80}" type="slidenum">
              <a:rPr lang="en-CA" smtClean="0"/>
              <a:t>5</a:t>
            </a:fld>
            <a:endParaRPr lang="en-CA"/>
          </a:p>
        </p:txBody>
      </p:sp>
    </p:spTree>
    <p:extLst>
      <p:ext uri="{BB962C8B-B14F-4D97-AF65-F5344CB8AC3E}">
        <p14:creationId xmlns:p14="http://schemas.microsoft.com/office/powerpoint/2010/main" val="42581787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B81813FB-D3AE-4D2C-A5EE-2CF1F56BBA80}" type="slidenum">
              <a:rPr lang="en-CA" smtClean="0"/>
              <a:t>6</a:t>
            </a:fld>
            <a:endParaRPr lang="en-CA"/>
          </a:p>
        </p:txBody>
      </p:sp>
    </p:spTree>
    <p:extLst>
      <p:ext uri="{BB962C8B-B14F-4D97-AF65-F5344CB8AC3E}">
        <p14:creationId xmlns:p14="http://schemas.microsoft.com/office/powerpoint/2010/main" val="8767900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B81813FB-D3AE-4D2C-A5EE-2CF1F56BBA80}" type="slidenum">
              <a:rPr lang="en-CA" smtClean="0"/>
              <a:t>7</a:t>
            </a:fld>
            <a:endParaRPr lang="en-CA"/>
          </a:p>
        </p:txBody>
      </p:sp>
    </p:spTree>
    <p:extLst>
      <p:ext uri="{BB962C8B-B14F-4D97-AF65-F5344CB8AC3E}">
        <p14:creationId xmlns:p14="http://schemas.microsoft.com/office/powerpoint/2010/main" val="12721480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B81813FB-D3AE-4D2C-A5EE-2CF1F56BBA80}" type="slidenum">
              <a:rPr lang="en-CA" smtClean="0"/>
              <a:t>8</a:t>
            </a:fld>
            <a:endParaRPr lang="en-CA"/>
          </a:p>
        </p:txBody>
      </p:sp>
    </p:spTree>
    <p:extLst>
      <p:ext uri="{BB962C8B-B14F-4D97-AF65-F5344CB8AC3E}">
        <p14:creationId xmlns:p14="http://schemas.microsoft.com/office/powerpoint/2010/main" val="20462143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Ian</a:t>
            </a:r>
            <a:endParaRPr lang="en-CA" dirty="0"/>
          </a:p>
        </p:txBody>
      </p:sp>
      <p:sp>
        <p:nvSpPr>
          <p:cNvPr id="4" name="Slide Number Placeholder 3"/>
          <p:cNvSpPr>
            <a:spLocks noGrp="1"/>
          </p:cNvSpPr>
          <p:nvPr>
            <p:ph type="sldNum" sz="quarter" idx="10"/>
          </p:nvPr>
        </p:nvSpPr>
        <p:spPr/>
        <p:txBody>
          <a:bodyPr/>
          <a:lstStyle/>
          <a:p>
            <a:fld id="{B81813FB-D3AE-4D2C-A5EE-2CF1F56BBA80}" type="slidenum">
              <a:rPr lang="en-CA" smtClean="0"/>
              <a:t>14</a:t>
            </a:fld>
            <a:endParaRPr lang="en-CA"/>
          </a:p>
        </p:txBody>
      </p:sp>
    </p:spTree>
    <p:extLst>
      <p:ext uri="{BB962C8B-B14F-4D97-AF65-F5344CB8AC3E}">
        <p14:creationId xmlns:p14="http://schemas.microsoft.com/office/powerpoint/2010/main" val="25961273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B81813FB-D3AE-4D2C-A5EE-2CF1F56BBA80}" type="slidenum">
              <a:rPr lang="en-CA" smtClean="0"/>
              <a:t>15</a:t>
            </a:fld>
            <a:endParaRPr lang="en-CA"/>
          </a:p>
        </p:txBody>
      </p:sp>
    </p:spTree>
    <p:extLst>
      <p:ext uri="{BB962C8B-B14F-4D97-AF65-F5344CB8AC3E}">
        <p14:creationId xmlns:p14="http://schemas.microsoft.com/office/powerpoint/2010/main" val="37252549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612">
              <a:defRPr/>
            </a:pPr>
            <a:r>
              <a:rPr lang="en-CA" sz="1300" dirty="0"/>
              <a:t>The TAC Roundabout Design Guidelines (2017) indicate a minimum starting-point inscribed circle diameter of 46 metres (outside pavement diameter). This does not include a boulevard for snow storage, and additional space for sidewalks, lighting, signage and overhead utilities around the roundabout. This dimension also assumes that large trucks will be able to straddle lanes on roundabout entry and circulation. </a:t>
            </a:r>
          </a:p>
          <a:p>
            <a:endParaRPr lang="en-CA" dirty="0"/>
          </a:p>
        </p:txBody>
      </p:sp>
      <p:sp>
        <p:nvSpPr>
          <p:cNvPr id="4" name="Slide Number Placeholder 3"/>
          <p:cNvSpPr>
            <a:spLocks noGrp="1"/>
          </p:cNvSpPr>
          <p:nvPr>
            <p:ph type="sldNum" sz="quarter" idx="10"/>
          </p:nvPr>
        </p:nvSpPr>
        <p:spPr/>
        <p:txBody>
          <a:bodyPr/>
          <a:lstStyle/>
          <a:p>
            <a:fld id="{B81813FB-D3AE-4D2C-A5EE-2CF1F56BBA80}" type="slidenum">
              <a:rPr lang="en-CA" smtClean="0"/>
              <a:t>16</a:t>
            </a:fld>
            <a:endParaRPr lang="en-CA"/>
          </a:p>
        </p:txBody>
      </p:sp>
    </p:spTree>
    <p:extLst>
      <p:ext uri="{BB962C8B-B14F-4D97-AF65-F5344CB8AC3E}">
        <p14:creationId xmlns:p14="http://schemas.microsoft.com/office/powerpoint/2010/main" val="15150693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Advantages</a:t>
            </a:r>
          </a:p>
          <a:p>
            <a:pPr marL="181240" indent="-181240">
              <a:buFont typeface="Arial" panose="020B0604020202020204" pitchFamily="34" charset="0"/>
              <a:buChar char="•"/>
            </a:pPr>
            <a:r>
              <a:rPr lang="en-CA" dirty="0" smtClean="0"/>
              <a:t>Improved Helen / Lindsay southbound queues</a:t>
            </a:r>
          </a:p>
          <a:p>
            <a:pPr marL="664546" lvl="1" indent="-181240">
              <a:buFont typeface="Arial" panose="020B0604020202020204" pitchFamily="34" charset="0"/>
              <a:buChar char="•"/>
            </a:pPr>
            <a:r>
              <a:rPr lang="en-CA" b="0" dirty="0" smtClean="0"/>
              <a:t>Queues are cleared each cycle</a:t>
            </a:r>
          </a:p>
          <a:p>
            <a:pPr marL="181240" indent="-181240">
              <a:buFont typeface="Arial" panose="020B0604020202020204" pitchFamily="34" charset="0"/>
              <a:buChar char="•"/>
            </a:pPr>
            <a:r>
              <a:rPr lang="en-CA" dirty="0" smtClean="0"/>
              <a:t>Helen / Lindsay eastbound queues </a:t>
            </a:r>
          </a:p>
          <a:p>
            <a:pPr marL="664546" lvl="1" indent="-181240">
              <a:buFont typeface="Arial" panose="020B0604020202020204" pitchFamily="34" charset="0"/>
              <a:buChar char="•"/>
            </a:pPr>
            <a:r>
              <a:rPr lang="en-CA" b="0" dirty="0" smtClean="0"/>
              <a:t>Queues are cleared each cycle</a:t>
            </a:r>
          </a:p>
          <a:p>
            <a:pPr marL="181240" indent="-181240">
              <a:buFont typeface="Arial" panose="020B0604020202020204" pitchFamily="34" charset="0"/>
              <a:buChar char="•"/>
            </a:pPr>
            <a:r>
              <a:rPr lang="en-CA" dirty="0" smtClean="0"/>
              <a:t>All intersection movements operate </a:t>
            </a:r>
            <a:r>
              <a:rPr lang="en-CA" u="sng" dirty="0" smtClean="0"/>
              <a:t>acceptably</a:t>
            </a:r>
            <a:r>
              <a:rPr lang="en-CA" dirty="0" smtClean="0"/>
              <a:t> with re-routed traffic</a:t>
            </a:r>
          </a:p>
          <a:p>
            <a:pPr marL="664546" lvl="1" indent="-181240">
              <a:buFont typeface="Arial" panose="020B0604020202020204" pitchFamily="34" charset="0"/>
              <a:buChar char="•"/>
            </a:pPr>
            <a:r>
              <a:rPr lang="en-CA" b="0" dirty="0" smtClean="0"/>
              <a:t>Worst movement is at 68% of capacity (eastbound left at Helen / Lindsay)</a:t>
            </a:r>
          </a:p>
          <a:p>
            <a:r>
              <a:rPr lang="en-CA" dirty="0" smtClean="0"/>
              <a:t>Concerns &amp; Mitigation</a:t>
            </a:r>
          </a:p>
          <a:p>
            <a:pPr marL="181240" indent="-181240">
              <a:buFont typeface="Arial" panose="020B0604020202020204" pitchFamily="34" charset="0"/>
              <a:buChar char="•"/>
            </a:pPr>
            <a:r>
              <a:rPr lang="en-CA" dirty="0" smtClean="0"/>
              <a:t>Undesirable signal spacing between Helen / Lindsay and Lindsay / Elliot </a:t>
            </a:r>
          </a:p>
          <a:p>
            <a:pPr marL="664546" lvl="1" indent="-181240">
              <a:buFont typeface="Arial" panose="020B0604020202020204" pitchFamily="34" charset="0"/>
              <a:buChar char="•"/>
            </a:pPr>
            <a:r>
              <a:rPr lang="en-CA" b="0" dirty="0" smtClean="0"/>
              <a:t>Desirable: 100 m – 150 m; we have &lt;50 m</a:t>
            </a:r>
          </a:p>
          <a:p>
            <a:pPr marL="664546" lvl="1" indent="-181240">
              <a:buFont typeface="Arial" panose="020B0604020202020204" pitchFamily="34" charset="0"/>
              <a:buChar char="•"/>
            </a:pPr>
            <a:r>
              <a:rPr lang="en-CA" b="0" dirty="0" smtClean="0"/>
              <a:t>Mitigation:  Coordinated signals</a:t>
            </a:r>
          </a:p>
          <a:p>
            <a:pPr marL="181240" indent="-181240">
              <a:buFont typeface="Arial" panose="020B0604020202020204" pitchFamily="34" charset="0"/>
              <a:buChar char="•"/>
            </a:pPr>
            <a:r>
              <a:rPr lang="en-CA" dirty="0" smtClean="0"/>
              <a:t>Long Northbound queues at Helen / Lindsay: </a:t>
            </a:r>
          </a:p>
          <a:p>
            <a:pPr marL="664546" lvl="1" indent="-181240">
              <a:buFont typeface="Arial" panose="020B0604020202020204" pitchFamily="34" charset="0"/>
              <a:buChar char="•"/>
            </a:pPr>
            <a:r>
              <a:rPr lang="en-CA" b="0" dirty="0" smtClean="0"/>
              <a:t>Queues can extend back beyond the Elliot / Lindsay intersection</a:t>
            </a:r>
          </a:p>
          <a:p>
            <a:pPr marL="664546" lvl="1" indent="-181240">
              <a:buFont typeface="Arial" panose="020B0604020202020204" pitchFamily="34" charset="0"/>
              <a:buChar char="•"/>
            </a:pPr>
            <a:r>
              <a:rPr lang="en-CA" b="0" dirty="0" smtClean="0"/>
              <a:t>Mitigation: Ensure vehicles are not blocking the intersection (line painting, signage)</a:t>
            </a:r>
          </a:p>
          <a:p>
            <a:pPr marL="181240" indent="-181240">
              <a:buFont typeface="Arial" panose="020B0604020202020204" pitchFamily="34" charset="0"/>
              <a:buChar char="•"/>
            </a:pPr>
            <a:r>
              <a:rPr lang="en-CA" dirty="0" smtClean="0"/>
              <a:t>Impact to Sobeys access</a:t>
            </a:r>
          </a:p>
          <a:p>
            <a:pPr marL="664546" lvl="1" indent="-181240">
              <a:buFont typeface="Arial" panose="020B0604020202020204" pitchFamily="34" charset="0"/>
              <a:buChar char="•"/>
            </a:pPr>
            <a:r>
              <a:rPr lang="en-CA" b="0" dirty="0" smtClean="0"/>
              <a:t>Using existing rear entrance would be longer for most trips </a:t>
            </a:r>
          </a:p>
          <a:p>
            <a:pPr marL="664546" lvl="1" indent="-181240">
              <a:buFont typeface="Arial" panose="020B0604020202020204" pitchFamily="34" charset="0"/>
              <a:buChar char="•"/>
            </a:pPr>
            <a:r>
              <a:rPr lang="en-CA" b="0" dirty="0" smtClean="0"/>
              <a:t>Mitigation: Introduce new access on Elliot (Phase 1B)</a:t>
            </a:r>
          </a:p>
        </p:txBody>
      </p:sp>
      <p:sp>
        <p:nvSpPr>
          <p:cNvPr id="4" name="Slide Number Placeholder 3"/>
          <p:cNvSpPr>
            <a:spLocks noGrp="1"/>
          </p:cNvSpPr>
          <p:nvPr>
            <p:ph type="sldNum" sz="quarter" idx="10"/>
          </p:nvPr>
        </p:nvSpPr>
        <p:spPr/>
        <p:txBody>
          <a:bodyPr/>
          <a:lstStyle/>
          <a:p>
            <a:fld id="{B81813FB-D3AE-4D2C-A5EE-2CF1F56BBA80}" type="slidenum">
              <a:rPr lang="en-CA" smtClean="0"/>
              <a:t>17</a:t>
            </a:fld>
            <a:endParaRPr lang="en-CA"/>
          </a:p>
        </p:txBody>
      </p:sp>
    </p:spTree>
    <p:extLst>
      <p:ext uri="{BB962C8B-B14F-4D97-AF65-F5344CB8AC3E}">
        <p14:creationId xmlns:p14="http://schemas.microsoft.com/office/powerpoint/2010/main" val="25063140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Advantages</a:t>
            </a:r>
          </a:p>
          <a:p>
            <a:pPr marL="181240" indent="-181240">
              <a:buFont typeface="Arial" panose="020B0604020202020204" pitchFamily="34" charset="0"/>
              <a:buChar char="•"/>
            </a:pPr>
            <a:r>
              <a:rPr lang="en-CA" dirty="0" smtClean="0"/>
              <a:t>Improved Helen / Lindsay southbound queues</a:t>
            </a:r>
          </a:p>
          <a:p>
            <a:pPr marL="664546" lvl="1" indent="-181240">
              <a:buFont typeface="Arial" panose="020B0604020202020204" pitchFamily="34" charset="0"/>
              <a:buChar char="•"/>
            </a:pPr>
            <a:r>
              <a:rPr lang="en-CA" b="0" dirty="0" smtClean="0"/>
              <a:t>Queues are cleared each cycle</a:t>
            </a:r>
          </a:p>
          <a:p>
            <a:pPr marL="181240" indent="-181240">
              <a:buFont typeface="Arial" panose="020B0604020202020204" pitchFamily="34" charset="0"/>
              <a:buChar char="•"/>
            </a:pPr>
            <a:r>
              <a:rPr lang="en-CA" dirty="0" smtClean="0"/>
              <a:t>Helen / Lindsay eastbound queues </a:t>
            </a:r>
          </a:p>
          <a:p>
            <a:pPr marL="664546" lvl="1" indent="-181240">
              <a:buFont typeface="Arial" panose="020B0604020202020204" pitchFamily="34" charset="0"/>
              <a:buChar char="•"/>
            </a:pPr>
            <a:r>
              <a:rPr lang="en-CA" b="0" dirty="0" smtClean="0"/>
              <a:t>Queues are cleared each cycle</a:t>
            </a:r>
          </a:p>
          <a:p>
            <a:pPr marL="181240" indent="-181240">
              <a:buFont typeface="Arial" panose="020B0604020202020204" pitchFamily="34" charset="0"/>
              <a:buChar char="•"/>
            </a:pPr>
            <a:r>
              <a:rPr lang="en-CA" dirty="0" smtClean="0"/>
              <a:t>All intersection movements operate </a:t>
            </a:r>
            <a:r>
              <a:rPr lang="en-CA" u="sng" dirty="0" smtClean="0"/>
              <a:t>acceptably</a:t>
            </a:r>
            <a:r>
              <a:rPr lang="en-CA" dirty="0" smtClean="0"/>
              <a:t> with re-routed traffic</a:t>
            </a:r>
          </a:p>
          <a:p>
            <a:pPr marL="664546" lvl="1" indent="-181240">
              <a:buFont typeface="Arial" panose="020B0604020202020204" pitchFamily="34" charset="0"/>
              <a:buChar char="•"/>
            </a:pPr>
            <a:r>
              <a:rPr lang="en-CA" b="0" dirty="0" smtClean="0"/>
              <a:t>Worst movement is at 68% of capacity (eastbound left at Helen / Lindsay)</a:t>
            </a:r>
          </a:p>
          <a:p>
            <a:r>
              <a:rPr lang="en-CA" dirty="0" smtClean="0"/>
              <a:t>Concerns &amp; Mitigation</a:t>
            </a:r>
          </a:p>
          <a:p>
            <a:pPr marL="181240" indent="-181240">
              <a:buFont typeface="Arial" panose="020B0604020202020204" pitchFamily="34" charset="0"/>
              <a:buChar char="•"/>
            </a:pPr>
            <a:r>
              <a:rPr lang="en-CA" dirty="0" smtClean="0"/>
              <a:t>Undesirable signal spacing between Helen / Lindsay and Lindsay / Elliot </a:t>
            </a:r>
          </a:p>
          <a:p>
            <a:pPr marL="664546" lvl="1" indent="-181240">
              <a:buFont typeface="Arial" panose="020B0604020202020204" pitchFamily="34" charset="0"/>
              <a:buChar char="•"/>
            </a:pPr>
            <a:r>
              <a:rPr lang="en-CA" b="0" dirty="0" smtClean="0"/>
              <a:t>Desirable: 100 m – 150 m; we have &lt;50 m</a:t>
            </a:r>
          </a:p>
          <a:p>
            <a:pPr marL="664546" lvl="1" indent="-181240">
              <a:buFont typeface="Arial" panose="020B0604020202020204" pitchFamily="34" charset="0"/>
              <a:buChar char="•"/>
            </a:pPr>
            <a:r>
              <a:rPr lang="en-CA" b="0" dirty="0" smtClean="0"/>
              <a:t>Mitigation:  Coordinated signals</a:t>
            </a:r>
          </a:p>
          <a:p>
            <a:pPr marL="181240" indent="-181240">
              <a:buFont typeface="Arial" panose="020B0604020202020204" pitchFamily="34" charset="0"/>
              <a:buChar char="•"/>
            </a:pPr>
            <a:r>
              <a:rPr lang="en-CA" dirty="0" smtClean="0"/>
              <a:t>Long Northbound queues at Helen / Lindsay: </a:t>
            </a:r>
          </a:p>
          <a:p>
            <a:pPr marL="664546" lvl="1" indent="-181240">
              <a:buFont typeface="Arial" panose="020B0604020202020204" pitchFamily="34" charset="0"/>
              <a:buChar char="•"/>
            </a:pPr>
            <a:r>
              <a:rPr lang="en-CA" b="0" dirty="0" smtClean="0"/>
              <a:t>Queues can extend back beyond the Elliot / Lindsay intersection</a:t>
            </a:r>
          </a:p>
          <a:p>
            <a:pPr marL="664546" lvl="1" indent="-181240">
              <a:buFont typeface="Arial" panose="020B0604020202020204" pitchFamily="34" charset="0"/>
              <a:buChar char="•"/>
            </a:pPr>
            <a:r>
              <a:rPr lang="en-CA" b="0" dirty="0" smtClean="0"/>
              <a:t>Mitigation: Ensure vehicles are not blocking the intersection (line painting, signage)</a:t>
            </a:r>
          </a:p>
          <a:p>
            <a:pPr marL="181240" indent="-181240">
              <a:buFont typeface="Arial" panose="020B0604020202020204" pitchFamily="34" charset="0"/>
              <a:buChar char="•"/>
            </a:pPr>
            <a:r>
              <a:rPr lang="en-CA" dirty="0" smtClean="0"/>
              <a:t>Impact to Sobeys access</a:t>
            </a:r>
          </a:p>
          <a:p>
            <a:pPr marL="664546" lvl="1" indent="-181240">
              <a:buFont typeface="Arial" panose="020B0604020202020204" pitchFamily="34" charset="0"/>
              <a:buChar char="•"/>
            </a:pPr>
            <a:r>
              <a:rPr lang="en-CA" b="0" dirty="0" smtClean="0"/>
              <a:t>Using existing rear entrance would be longer for most trips </a:t>
            </a:r>
          </a:p>
          <a:p>
            <a:pPr marL="664546" lvl="1" indent="-181240">
              <a:buFont typeface="Arial" panose="020B0604020202020204" pitchFamily="34" charset="0"/>
              <a:buChar char="•"/>
            </a:pPr>
            <a:r>
              <a:rPr lang="en-CA" b="0" dirty="0" smtClean="0"/>
              <a:t>Mitigation: Introduce new access on Elliot (Phase 1B)</a:t>
            </a:r>
          </a:p>
        </p:txBody>
      </p:sp>
      <p:sp>
        <p:nvSpPr>
          <p:cNvPr id="4" name="Slide Number Placeholder 3"/>
          <p:cNvSpPr>
            <a:spLocks noGrp="1"/>
          </p:cNvSpPr>
          <p:nvPr>
            <p:ph type="sldNum" sz="quarter" idx="10"/>
          </p:nvPr>
        </p:nvSpPr>
        <p:spPr/>
        <p:txBody>
          <a:bodyPr/>
          <a:lstStyle/>
          <a:p>
            <a:fld id="{B81813FB-D3AE-4D2C-A5EE-2CF1F56BBA80}" type="slidenum">
              <a:rPr lang="en-CA" smtClean="0"/>
              <a:t>18</a:t>
            </a:fld>
            <a:endParaRPr lang="en-CA"/>
          </a:p>
        </p:txBody>
      </p:sp>
    </p:spTree>
    <p:extLst>
      <p:ext uri="{BB962C8B-B14F-4D97-AF65-F5344CB8AC3E}">
        <p14:creationId xmlns:p14="http://schemas.microsoft.com/office/powerpoint/2010/main" val="3349351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Advantages</a:t>
            </a:r>
          </a:p>
          <a:p>
            <a:pPr marL="181240" indent="-181240">
              <a:buFont typeface="Arial" panose="020B0604020202020204" pitchFamily="34" charset="0"/>
              <a:buChar char="•"/>
            </a:pPr>
            <a:r>
              <a:rPr lang="en-CA" dirty="0" smtClean="0"/>
              <a:t>Improved Helen / Lindsay southbound queues</a:t>
            </a:r>
          </a:p>
          <a:p>
            <a:pPr marL="664546" lvl="1" indent="-181240">
              <a:buFont typeface="Arial" panose="020B0604020202020204" pitchFamily="34" charset="0"/>
              <a:buChar char="•"/>
            </a:pPr>
            <a:r>
              <a:rPr lang="en-CA" b="0" dirty="0" smtClean="0"/>
              <a:t>Queues are cleared each cycle</a:t>
            </a:r>
          </a:p>
          <a:p>
            <a:pPr marL="181240" indent="-181240">
              <a:buFont typeface="Arial" panose="020B0604020202020204" pitchFamily="34" charset="0"/>
              <a:buChar char="•"/>
            </a:pPr>
            <a:r>
              <a:rPr lang="en-CA" dirty="0" smtClean="0"/>
              <a:t>Helen / Lindsay eastbound queues </a:t>
            </a:r>
          </a:p>
          <a:p>
            <a:pPr marL="664546" lvl="1" indent="-181240">
              <a:buFont typeface="Arial" panose="020B0604020202020204" pitchFamily="34" charset="0"/>
              <a:buChar char="•"/>
            </a:pPr>
            <a:r>
              <a:rPr lang="en-CA" b="0" dirty="0" smtClean="0"/>
              <a:t>Queues are cleared each cycle</a:t>
            </a:r>
          </a:p>
          <a:p>
            <a:pPr marL="181240" indent="-181240">
              <a:buFont typeface="Arial" panose="020B0604020202020204" pitchFamily="34" charset="0"/>
              <a:buChar char="•"/>
            </a:pPr>
            <a:r>
              <a:rPr lang="en-CA" dirty="0" smtClean="0"/>
              <a:t>All intersection movements operate </a:t>
            </a:r>
            <a:r>
              <a:rPr lang="en-CA" u="sng" dirty="0" smtClean="0"/>
              <a:t>acceptably</a:t>
            </a:r>
            <a:r>
              <a:rPr lang="en-CA" dirty="0" smtClean="0"/>
              <a:t> with re-routed traffic</a:t>
            </a:r>
          </a:p>
          <a:p>
            <a:pPr marL="664546" lvl="1" indent="-181240">
              <a:buFont typeface="Arial" panose="020B0604020202020204" pitchFamily="34" charset="0"/>
              <a:buChar char="•"/>
            </a:pPr>
            <a:r>
              <a:rPr lang="en-CA" b="0" dirty="0" smtClean="0"/>
              <a:t>Worst movement is at 68% of capacity (eastbound left at Helen / Lindsay)</a:t>
            </a:r>
          </a:p>
          <a:p>
            <a:r>
              <a:rPr lang="en-CA" dirty="0" smtClean="0"/>
              <a:t>Concerns &amp; Mitigation</a:t>
            </a:r>
          </a:p>
          <a:p>
            <a:pPr marL="181240" indent="-181240">
              <a:buFont typeface="Arial" panose="020B0604020202020204" pitchFamily="34" charset="0"/>
              <a:buChar char="•"/>
            </a:pPr>
            <a:r>
              <a:rPr lang="en-CA" dirty="0" smtClean="0"/>
              <a:t>Undesirable signal spacing between Helen / Lindsay and Lindsay / Elliot </a:t>
            </a:r>
          </a:p>
          <a:p>
            <a:pPr marL="664546" lvl="1" indent="-181240">
              <a:buFont typeface="Arial" panose="020B0604020202020204" pitchFamily="34" charset="0"/>
              <a:buChar char="•"/>
            </a:pPr>
            <a:r>
              <a:rPr lang="en-CA" b="0" dirty="0" smtClean="0"/>
              <a:t>Desirable: 100 m – 150 m; we have &lt;50 m</a:t>
            </a:r>
          </a:p>
          <a:p>
            <a:pPr marL="664546" lvl="1" indent="-181240">
              <a:buFont typeface="Arial" panose="020B0604020202020204" pitchFamily="34" charset="0"/>
              <a:buChar char="•"/>
            </a:pPr>
            <a:r>
              <a:rPr lang="en-CA" b="0" dirty="0" smtClean="0"/>
              <a:t>Mitigation:  Coordinated signals</a:t>
            </a:r>
          </a:p>
          <a:p>
            <a:pPr marL="181240" indent="-181240">
              <a:buFont typeface="Arial" panose="020B0604020202020204" pitchFamily="34" charset="0"/>
              <a:buChar char="•"/>
            </a:pPr>
            <a:r>
              <a:rPr lang="en-CA" dirty="0" smtClean="0"/>
              <a:t>Long Northbound queues at Helen / Lindsay: </a:t>
            </a:r>
          </a:p>
          <a:p>
            <a:pPr marL="664546" lvl="1" indent="-181240">
              <a:buFont typeface="Arial" panose="020B0604020202020204" pitchFamily="34" charset="0"/>
              <a:buChar char="•"/>
            </a:pPr>
            <a:r>
              <a:rPr lang="en-CA" b="0" dirty="0" smtClean="0"/>
              <a:t>Queues can extend back beyond the Elliot / Lindsay intersection</a:t>
            </a:r>
          </a:p>
          <a:p>
            <a:pPr marL="664546" lvl="1" indent="-181240">
              <a:buFont typeface="Arial" panose="020B0604020202020204" pitchFamily="34" charset="0"/>
              <a:buChar char="•"/>
            </a:pPr>
            <a:r>
              <a:rPr lang="en-CA" b="0" dirty="0" smtClean="0"/>
              <a:t>Mitigation: Ensure vehicles are not blocking the intersection (line painting, signage)</a:t>
            </a:r>
          </a:p>
          <a:p>
            <a:pPr marL="181240" indent="-181240">
              <a:buFont typeface="Arial" panose="020B0604020202020204" pitchFamily="34" charset="0"/>
              <a:buChar char="•"/>
            </a:pPr>
            <a:r>
              <a:rPr lang="en-CA" dirty="0" smtClean="0"/>
              <a:t>Impact to Sobeys access</a:t>
            </a:r>
          </a:p>
          <a:p>
            <a:pPr marL="664546" lvl="1" indent="-181240">
              <a:buFont typeface="Arial" panose="020B0604020202020204" pitchFamily="34" charset="0"/>
              <a:buChar char="•"/>
            </a:pPr>
            <a:r>
              <a:rPr lang="en-CA" b="0" dirty="0" smtClean="0"/>
              <a:t>Using existing rear entrance would be longer for most trips </a:t>
            </a:r>
          </a:p>
          <a:p>
            <a:pPr marL="664546" lvl="1" indent="-181240">
              <a:buFont typeface="Arial" panose="020B0604020202020204" pitchFamily="34" charset="0"/>
              <a:buChar char="•"/>
            </a:pPr>
            <a:r>
              <a:rPr lang="en-CA" b="0" dirty="0" smtClean="0"/>
              <a:t>Mitigation: Introduce new access on Elliot (Phase 1B)</a:t>
            </a:r>
          </a:p>
        </p:txBody>
      </p:sp>
      <p:sp>
        <p:nvSpPr>
          <p:cNvPr id="4" name="Slide Number Placeholder 3"/>
          <p:cNvSpPr>
            <a:spLocks noGrp="1"/>
          </p:cNvSpPr>
          <p:nvPr>
            <p:ph type="sldNum" sz="quarter" idx="10"/>
          </p:nvPr>
        </p:nvSpPr>
        <p:spPr/>
        <p:txBody>
          <a:bodyPr/>
          <a:lstStyle/>
          <a:p>
            <a:fld id="{B81813FB-D3AE-4D2C-A5EE-2CF1F56BBA80}" type="slidenum">
              <a:rPr lang="en-CA" smtClean="0"/>
              <a:t>19</a:t>
            </a:fld>
            <a:endParaRPr lang="en-CA"/>
          </a:p>
        </p:txBody>
      </p:sp>
    </p:spTree>
    <p:extLst>
      <p:ext uri="{BB962C8B-B14F-4D97-AF65-F5344CB8AC3E}">
        <p14:creationId xmlns:p14="http://schemas.microsoft.com/office/powerpoint/2010/main" val="273368853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Advantages</a:t>
            </a:r>
          </a:p>
          <a:p>
            <a:pPr marL="181240" indent="-181240">
              <a:buFont typeface="Arial" panose="020B0604020202020204" pitchFamily="34" charset="0"/>
              <a:buChar char="•"/>
            </a:pPr>
            <a:r>
              <a:rPr lang="en-CA" dirty="0" smtClean="0"/>
              <a:t>Improved Helen / Lindsay southbound queues</a:t>
            </a:r>
          </a:p>
          <a:p>
            <a:pPr marL="664546" lvl="1" indent="-181240">
              <a:buFont typeface="Arial" panose="020B0604020202020204" pitchFamily="34" charset="0"/>
              <a:buChar char="•"/>
            </a:pPr>
            <a:r>
              <a:rPr lang="en-CA" b="0" dirty="0" smtClean="0"/>
              <a:t>Queues are cleared each cycle</a:t>
            </a:r>
          </a:p>
          <a:p>
            <a:pPr marL="181240" indent="-181240">
              <a:buFont typeface="Arial" panose="020B0604020202020204" pitchFamily="34" charset="0"/>
              <a:buChar char="•"/>
            </a:pPr>
            <a:r>
              <a:rPr lang="en-CA" dirty="0" smtClean="0"/>
              <a:t>Helen / Lindsay eastbound queues </a:t>
            </a:r>
          </a:p>
          <a:p>
            <a:pPr marL="664546" lvl="1" indent="-181240">
              <a:buFont typeface="Arial" panose="020B0604020202020204" pitchFamily="34" charset="0"/>
              <a:buChar char="•"/>
            </a:pPr>
            <a:r>
              <a:rPr lang="en-CA" b="0" dirty="0" smtClean="0"/>
              <a:t>Queues are cleared each cycle</a:t>
            </a:r>
          </a:p>
          <a:p>
            <a:pPr marL="181240" indent="-181240">
              <a:buFont typeface="Arial" panose="020B0604020202020204" pitchFamily="34" charset="0"/>
              <a:buChar char="•"/>
            </a:pPr>
            <a:r>
              <a:rPr lang="en-CA" dirty="0" smtClean="0"/>
              <a:t>All intersection movements operate </a:t>
            </a:r>
            <a:r>
              <a:rPr lang="en-CA" u="sng" dirty="0" smtClean="0"/>
              <a:t>acceptably</a:t>
            </a:r>
            <a:r>
              <a:rPr lang="en-CA" dirty="0" smtClean="0"/>
              <a:t> with re-routed traffic</a:t>
            </a:r>
          </a:p>
          <a:p>
            <a:pPr marL="664546" lvl="1" indent="-181240">
              <a:buFont typeface="Arial" panose="020B0604020202020204" pitchFamily="34" charset="0"/>
              <a:buChar char="•"/>
            </a:pPr>
            <a:r>
              <a:rPr lang="en-CA" b="0" dirty="0" smtClean="0"/>
              <a:t>Worst movement is at 68% of capacity (eastbound left at Helen / Lindsay)</a:t>
            </a:r>
          </a:p>
          <a:p>
            <a:r>
              <a:rPr lang="en-CA" dirty="0" smtClean="0"/>
              <a:t>Concerns &amp; Mitigation</a:t>
            </a:r>
          </a:p>
          <a:p>
            <a:pPr marL="181240" indent="-181240">
              <a:buFont typeface="Arial" panose="020B0604020202020204" pitchFamily="34" charset="0"/>
              <a:buChar char="•"/>
            </a:pPr>
            <a:r>
              <a:rPr lang="en-CA" dirty="0" smtClean="0"/>
              <a:t>Undesirable signal spacing between Helen / Lindsay and Lindsay / Elliot </a:t>
            </a:r>
          </a:p>
          <a:p>
            <a:pPr marL="664546" lvl="1" indent="-181240">
              <a:buFont typeface="Arial" panose="020B0604020202020204" pitchFamily="34" charset="0"/>
              <a:buChar char="•"/>
            </a:pPr>
            <a:r>
              <a:rPr lang="en-CA" b="0" dirty="0" smtClean="0"/>
              <a:t>Desirable: 100 m – 150 m; we have &lt;50 m</a:t>
            </a:r>
          </a:p>
          <a:p>
            <a:pPr marL="664546" lvl="1" indent="-181240">
              <a:buFont typeface="Arial" panose="020B0604020202020204" pitchFamily="34" charset="0"/>
              <a:buChar char="•"/>
            </a:pPr>
            <a:r>
              <a:rPr lang="en-CA" b="0" dirty="0" smtClean="0"/>
              <a:t>Mitigation:  Coordinated signals</a:t>
            </a:r>
          </a:p>
          <a:p>
            <a:pPr marL="181240" indent="-181240">
              <a:buFont typeface="Arial" panose="020B0604020202020204" pitchFamily="34" charset="0"/>
              <a:buChar char="•"/>
            </a:pPr>
            <a:r>
              <a:rPr lang="en-CA" dirty="0" smtClean="0"/>
              <a:t>Long Northbound queues at Helen / Lindsay: </a:t>
            </a:r>
          </a:p>
          <a:p>
            <a:pPr marL="664546" lvl="1" indent="-181240">
              <a:buFont typeface="Arial" panose="020B0604020202020204" pitchFamily="34" charset="0"/>
              <a:buChar char="•"/>
            </a:pPr>
            <a:r>
              <a:rPr lang="en-CA" b="0" dirty="0" smtClean="0"/>
              <a:t>Queues can extend back beyond the Elliot / Lindsay intersection</a:t>
            </a:r>
          </a:p>
          <a:p>
            <a:pPr marL="664546" lvl="1" indent="-181240">
              <a:buFont typeface="Arial" panose="020B0604020202020204" pitchFamily="34" charset="0"/>
              <a:buChar char="•"/>
            </a:pPr>
            <a:r>
              <a:rPr lang="en-CA" b="0" dirty="0" smtClean="0"/>
              <a:t>Mitigation: Ensure vehicles are not blocking the intersection (line painting, signage)</a:t>
            </a:r>
          </a:p>
          <a:p>
            <a:pPr marL="181240" indent="-181240">
              <a:buFont typeface="Arial" panose="020B0604020202020204" pitchFamily="34" charset="0"/>
              <a:buChar char="•"/>
            </a:pPr>
            <a:r>
              <a:rPr lang="en-CA" dirty="0" smtClean="0"/>
              <a:t>Impact to Sobeys access</a:t>
            </a:r>
          </a:p>
          <a:p>
            <a:pPr marL="664546" lvl="1" indent="-181240">
              <a:buFont typeface="Arial" panose="020B0604020202020204" pitchFamily="34" charset="0"/>
              <a:buChar char="•"/>
            </a:pPr>
            <a:r>
              <a:rPr lang="en-CA" b="0" dirty="0" smtClean="0"/>
              <a:t>Using existing rear entrance would be longer for most trips </a:t>
            </a:r>
          </a:p>
          <a:p>
            <a:pPr marL="664546" lvl="1" indent="-181240">
              <a:buFont typeface="Arial" panose="020B0604020202020204" pitchFamily="34" charset="0"/>
              <a:buChar char="•"/>
            </a:pPr>
            <a:r>
              <a:rPr lang="en-CA" b="0" dirty="0" smtClean="0"/>
              <a:t>Mitigation: Introduce new access on Elliot (Phase 1B)</a:t>
            </a:r>
          </a:p>
        </p:txBody>
      </p:sp>
      <p:sp>
        <p:nvSpPr>
          <p:cNvPr id="4" name="Slide Number Placeholder 3"/>
          <p:cNvSpPr>
            <a:spLocks noGrp="1"/>
          </p:cNvSpPr>
          <p:nvPr>
            <p:ph type="sldNum" sz="quarter" idx="10"/>
          </p:nvPr>
        </p:nvSpPr>
        <p:spPr/>
        <p:txBody>
          <a:bodyPr/>
          <a:lstStyle/>
          <a:p>
            <a:fld id="{B81813FB-D3AE-4D2C-A5EE-2CF1F56BBA80}" type="slidenum">
              <a:rPr lang="en-CA" smtClean="0"/>
              <a:t>20</a:t>
            </a:fld>
            <a:endParaRPr lang="en-CA"/>
          </a:p>
        </p:txBody>
      </p:sp>
    </p:spTree>
    <p:extLst>
      <p:ext uri="{BB962C8B-B14F-4D97-AF65-F5344CB8AC3E}">
        <p14:creationId xmlns:p14="http://schemas.microsoft.com/office/powerpoint/2010/main" val="381470548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CA" dirty="0" smtClean="0"/>
              <a:t>Recognize that there may be some improvements that could be made by Tim Horton’s to improve on-site circulation.</a:t>
            </a:r>
          </a:p>
          <a:p>
            <a:pPr marL="171450" indent="-171450">
              <a:buFont typeface="Arial" panose="020B0604020202020204" pitchFamily="34" charset="0"/>
              <a:buChar char="•"/>
            </a:pPr>
            <a:r>
              <a:rPr lang="en-CA" dirty="0" smtClean="0"/>
              <a:t>Address more of the Tim Horton’s traffic queueing through other options. </a:t>
            </a:r>
          </a:p>
          <a:p>
            <a:pPr marL="171450" indent="-171450">
              <a:buFont typeface="Arial" panose="020B0604020202020204" pitchFamily="34" charset="0"/>
              <a:buChar char="•"/>
            </a:pPr>
            <a:r>
              <a:rPr lang="en-CA" dirty="0" smtClean="0"/>
              <a:t>Beyond scope of the EA to identify.</a:t>
            </a:r>
          </a:p>
          <a:p>
            <a:endParaRPr lang="en-CA" dirty="0"/>
          </a:p>
        </p:txBody>
      </p:sp>
      <p:sp>
        <p:nvSpPr>
          <p:cNvPr id="4" name="Slide Number Placeholder 3"/>
          <p:cNvSpPr>
            <a:spLocks noGrp="1"/>
          </p:cNvSpPr>
          <p:nvPr>
            <p:ph type="sldNum" sz="quarter" idx="10"/>
          </p:nvPr>
        </p:nvSpPr>
        <p:spPr/>
        <p:txBody>
          <a:bodyPr/>
          <a:lstStyle/>
          <a:p>
            <a:fld id="{B81813FB-D3AE-4D2C-A5EE-2CF1F56BBA80}" type="slidenum">
              <a:rPr lang="en-CA" smtClean="0"/>
              <a:t>21</a:t>
            </a:fld>
            <a:endParaRPr lang="en-CA"/>
          </a:p>
        </p:txBody>
      </p:sp>
    </p:spTree>
    <p:extLst>
      <p:ext uri="{BB962C8B-B14F-4D97-AF65-F5344CB8AC3E}">
        <p14:creationId xmlns:p14="http://schemas.microsoft.com/office/powerpoint/2010/main" val="252875407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B81813FB-D3AE-4D2C-A5EE-2CF1F56BBA80}" type="slidenum">
              <a:rPr lang="en-CA" smtClean="0"/>
              <a:t>22</a:t>
            </a:fld>
            <a:endParaRPr lang="en-CA"/>
          </a:p>
        </p:txBody>
      </p:sp>
    </p:spTree>
    <p:extLst>
      <p:ext uri="{BB962C8B-B14F-4D97-AF65-F5344CB8AC3E}">
        <p14:creationId xmlns:p14="http://schemas.microsoft.com/office/powerpoint/2010/main" val="15647070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Merrilees</a:t>
            </a:r>
            <a:endParaRPr lang="en-CA" dirty="0"/>
          </a:p>
        </p:txBody>
      </p:sp>
      <p:sp>
        <p:nvSpPr>
          <p:cNvPr id="4" name="Slide Number Placeholder 3"/>
          <p:cNvSpPr>
            <a:spLocks noGrp="1"/>
          </p:cNvSpPr>
          <p:nvPr>
            <p:ph type="sldNum" sz="quarter" idx="10"/>
          </p:nvPr>
        </p:nvSpPr>
        <p:spPr/>
        <p:txBody>
          <a:bodyPr/>
          <a:lstStyle/>
          <a:p>
            <a:fld id="{B81813FB-D3AE-4D2C-A5EE-2CF1F56BBA80}" type="slidenum">
              <a:rPr lang="en-CA" smtClean="0"/>
              <a:t>23</a:t>
            </a:fld>
            <a:endParaRPr lang="en-CA"/>
          </a:p>
        </p:txBody>
      </p:sp>
    </p:spTree>
    <p:extLst>
      <p:ext uri="{BB962C8B-B14F-4D97-AF65-F5344CB8AC3E}">
        <p14:creationId xmlns:p14="http://schemas.microsoft.com/office/powerpoint/2010/main" val="98105811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02066" indent="-302066" eaLnBrk="0" fontAlgn="base" hangingPunct="0">
              <a:spcBef>
                <a:spcPct val="0"/>
              </a:spcBef>
              <a:spcAft>
                <a:spcPct val="0"/>
              </a:spcAft>
              <a:buFont typeface="Arial" panose="020B0604020202020204" pitchFamily="34" charset="0"/>
              <a:buChar char="•"/>
            </a:pPr>
            <a:r>
              <a:rPr lang="en-CA" altLang="ja-JP" sz="2100" dirty="0">
                <a:solidFill>
                  <a:prstClr val="black"/>
                </a:solidFill>
                <a:ea typeface="Calibri" panose="020F0502020204030204" pitchFamily="34" charset="0"/>
                <a:cs typeface="Times New Roman" panose="02020603050405020304" pitchFamily="18" charset="0"/>
              </a:rPr>
              <a:t>2031 traffic volumes cannot be accommodated:</a:t>
            </a:r>
          </a:p>
          <a:p>
            <a:pPr marL="785372" lvl="1" indent="-302066" eaLnBrk="0" fontAlgn="base" hangingPunct="0">
              <a:spcBef>
                <a:spcPts val="1057"/>
              </a:spcBef>
              <a:spcAft>
                <a:spcPct val="0"/>
              </a:spcAft>
              <a:buFont typeface="Courier New" panose="02070309020205020404" pitchFamily="49" charset="0"/>
              <a:buChar char="o"/>
            </a:pPr>
            <a:r>
              <a:rPr lang="en-CA" altLang="ja-JP" dirty="0" smtClean="0">
                <a:solidFill>
                  <a:prstClr val="black"/>
                </a:solidFill>
              </a:rPr>
              <a:t>The additional lane would be used for storing southbound left turning vehicles accessing the Tim Horton’s/Sobeys driveway, and would not provide additional through-vehicle capacity</a:t>
            </a:r>
          </a:p>
          <a:p>
            <a:pPr marL="785372" lvl="1" indent="-302066" eaLnBrk="0" fontAlgn="base" hangingPunct="0">
              <a:spcBef>
                <a:spcPts val="1057"/>
              </a:spcBef>
              <a:spcAft>
                <a:spcPct val="0"/>
              </a:spcAft>
              <a:buFont typeface="Courier New" panose="02070309020205020404" pitchFamily="49" charset="0"/>
              <a:buChar char="o"/>
            </a:pPr>
            <a:r>
              <a:rPr lang="en-CA" altLang="ja-JP" dirty="0" smtClean="0">
                <a:solidFill>
                  <a:prstClr val="black"/>
                </a:solidFill>
              </a:rPr>
              <a:t>This will not provide a solution to the growing queues in the southbound lanes – queues are still continuously growing.</a:t>
            </a:r>
          </a:p>
          <a:p>
            <a:pPr marL="785372" lvl="1" indent="-302066" eaLnBrk="0" fontAlgn="base" hangingPunct="0">
              <a:spcBef>
                <a:spcPts val="1057"/>
              </a:spcBef>
              <a:spcAft>
                <a:spcPct val="0"/>
              </a:spcAft>
              <a:buFont typeface="Courier New" panose="02070309020205020404" pitchFamily="49" charset="0"/>
              <a:buChar char="o"/>
            </a:pPr>
            <a:r>
              <a:rPr lang="en-CA" altLang="ja-JP" dirty="0" smtClean="0">
                <a:solidFill>
                  <a:prstClr val="black"/>
                </a:solidFill>
              </a:rPr>
              <a:t>If time is allocated to the southbound movement to clear the queues, the eastbound and westbound movements experience significant growing queues. </a:t>
            </a:r>
          </a:p>
          <a:p>
            <a:pPr marL="302066" indent="-302066" eaLnBrk="0" fontAlgn="base" hangingPunct="0">
              <a:spcBef>
                <a:spcPct val="0"/>
              </a:spcBef>
              <a:spcAft>
                <a:spcPct val="0"/>
              </a:spcAft>
              <a:buFont typeface="Arial" panose="020B0604020202020204" pitchFamily="34" charset="0"/>
              <a:buChar char="•"/>
            </a:pPr>
            <a:endParaRPr lang="en-CA" altLang="ja-JP" sz="2100" dirty="0">
              <a:solidFill>
                <a:prstClr val="black"/>
              </a:solidFill>
              <a:ea typeface="Calibri" panose="020F0502020204030204" pitchFamily="34" charset="0"/>
              <a:cs typeface="Times New Roman" panose="02020603050405020304" pitchFamily="18" charset="0"/>
            </a:endParaRPr>
          </a:p>
          <a:p>
            <a:pPr marL="302066" indent="-302066" eaLnBrk="0" fontAlgn="base" hangingPunct="0">
              <a:spcBef>
                <a:spcPct val="0"/>
              </a:spcBef>
              <a:spcAft>
                <a:spcPct val="0"/>
              </a:spcAft>
              <a:buFont typeface="Arial" panose="020B0604020202020204" pitchFamily="34" charset="0"/>
              <a:buChar char="•"/>
            </a:pPr>
            <a:r>
              <a:rPr lang="en-CA" altLang="ja-JP" sz="2100" dirty="0">
                <a:solidFill>
                  <a:prstClr val="black"/>
                </a:solidFill>
                <a:ea typeface="Calibri" panose="020F0502020204030204" pitchFamily="34" charset="0"/>
                <a:cs typeface="Times New Roman" panose="02020603050405020304" pitchFamily="18" charset="0"/>
              </a:rPr>
              <a:t>The intersection will not operate acceptably if southbound queues are mitigated.</a:t>
            </a:r>
            <a:endParaRPr lang="en-CA" altLang="ja-JP" sz="2500" dirty="0">
              <a:solidFill>
                <a:prstClr val="black"/>
              </a:solidFill>
              <a:ea typeface="Calibri" panose="020F0502020204030204" pitchFamily="34" charset="0"/>
              <a:cs typeface="Times New Roman" panose="02020603050405020304" pitchFamily="18" charset="0"/>
            </a:endParaRPr>
          </a:p>
          <a:p>
            <a:endParaRPr lang="en-CA" dirty="0"/>
          </a:p>
        </p:txBody>
      </p:sp>
      <p:sp>
        <p:nvSpPr>
          <p:cNvPr id="4" name="Slide Number Placeholder 3"/>
          <p:cNvSpPr>
            <a:spLocks noGrp="1"/>
          </p:cNvSpPr>
          <p:nvPr>
            <p:ph type="sldNum" sz="quarter" idx="10"/>
          </p:nvPr>
        </p:nvSpPr>
        <p:spPr/>
        <p:txBody>
          <a:bodyPr/>
          <a:lstStyle/>
          <a:p>
            <a:fld id="{B81813FB-D3AE-4D2C-A5EE-2CF1F56BBA80}" type="slidenum">
              <a:rPr lang="en-CA" smtClean="0">
                <a:solidFill>
                  <a:prstClr val="black"/>
                </a:solidFill>
              </a:rPr>
              <a:pPr/>
              <a:t>24</a:t>
            </a:fld>
            <a:endParaRPr lang="en-CA">
              <a:solidFill>
                <a:prstClr val="black"/>
              </a:solidFill>
            </a:endParaRPr>
          </a:p>
        </p:txBody>
      </p:sp>
    </p:spTree>
    <p:extLst>
      <p:ext uri="{BB962C8B-B14F-4D97-AF65-F5344CB8AC3E}">
        <p14:creationId xmlns:p14="http://schemas.microsoft.com/office/powerpoint/2010/main" val="29394306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Looked</a:t>
            </a:r>
            <a:r>
              <a:rPr lang="en-CA" baseline="0" dirty="0" smtClean="0"/>
              <a:t> at Clifton but not carried forward.</a:t>
            </a:r>
            <a:endParaRPr lang="en-CA" dirty="0"/>
          </a:p>
        </p:txBody>
      </p:sp>
      <p:sp>
        <p:nvSpPr>
          <p:cNvPr id="4" name="Slide Number Placeholder 3"/>
          <p:cNvSpPr>
            <a:spLocks noGrp="1"/>
          </p:cNvSpPr>
          <p:nvPr>
            <p:ph type="sldNum" sz="quarter" idx="10"/>
          </p:nvPr>
        </p:nvSpPr>
        <p:spPr/>
        <p:txBody>
          <a:bodyPr/>
          <a:lstStyle/>
          <a:p>
            <a:fld id="{B81813FB-D3AE-4D2C-A5EE-2CF1F56BBA80}" type="slidenum">
              <a:rPr lang="en-CA" smtClean="0"/>
              <a:t>25</a:t>
            </a:fld>
            <a:endParaRPr lang="en-CA"/>
          </a:p>
        </p:txBody>
      </p:sp>
    </p:spTree>
    <p:extLst>
      <p:ext uri="{BB962C8B-B14F-4D97-AF65-F5344CB8AC3E}">
        <p14:creationId xmlns:p14="http://schemas.microsoft.com/office/powerpoint/2010/main" val="333204915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B81813FB-D3AE-4D2C-A5EE-2CF1F56BBA80}" type="slidenum">
              <a:rPr lang="en-CA" smtClean="0"/>
              <a:t>26</a:t>
            </a:fld>
            <a:endParaRPr lang="en-CA"/>
          </a:p>
        </p:txBody>
      </p:sp>
    </p:spTree>
    <p:extLst>
      <p:ext uri="{BB962C8B-B14F-4D97-AF65-F5344CB8AC3E}">
        <p14:creationId xmlns:p14="http://schemas.microsoft.com/office/powerpoint/2010/main" val="238221205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B81813FB-D3AE-4D2C-A5EE-2CF1F56BBA80}" type="slidenum">
              <a:rPr lang="en-CA" smtClean="0"/>
              <a:t>27</a:t>
            </a:fld>
            <a:endParaRPr lang="en-CA"/>
          </a:p>
        </p:txBody>
      </p:sp>
    </p:spTree>
    <p:extLst>
      <p:ext uri="{BB962C8B-B14F-4D97-AF65-F5344CB8AC3E}">
        <p14:creationId xmlns:p14="http://schemas.microsoft.com/office/powerpoint/2010/main" val="80853486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B81813FB-D3AE-4D2C-A5EE-2CF1F56BBA80}" type="slidenum">
              <a:rPr lang="en-CA" smtClean="0"/>
              <a:t>28</a:t>
            </a:fld>
            <a:endParaRPr lang="en-CA"/>
          </a:p>
        </p:txBody>
      </p:sp>
    </p:spTree>
    <p:extLst>
      <p:ext uri="{BB962C8B-B14F-4D97-AF65-F5344CB8AC3E}">
        <p14:creationId xmlns:p14="http://schemas.microsoft.com/office/powerpoint/2010/main" val="82907781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B81813FB-D3AE-4D2C-A5EE-2CF1F56BBA80}" type="slidenum">
              <a:rPr lang="en-CA" smtClean="0"/>
              <a:t>29</a:t>
            </a:fld>
            <a:endParaRPr lang="en-CA"/>
          </a:p>
        </p:txBody>
      </p:sp>
    </p:spTree>
    <p:extLst>
      <p:ext uri="{BB962C8B-B14F-4D97-AF65-F5344CB8AC3E}">
        <p14:creationId xmlns:p14="http://schemas.microsoft.com/office/powerpoint/2010/main" val="290110243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B81813FB-D3AE-4D2C-A5EE-2CF1F56BBA80}" type="slidenum">
              <a:rPr lang="en-CA" smtClean="0"/>
              <a:t>30</a:t>
            </a:fld>
            <a:endParaRPr lang="en-CA"/>
          </a:p>
        </p:txBody>
      </p:sp>
    </p:spTree>
    <p:extLst>
      <p:ext uri="{BB962C8B-B14F-4D97-AF65-F5344CB8AC3E}">
        <p14:creationId xmlns:p14="http://schemas.microsoft.com/office/powerpoint/2010/main" val="259025774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eaLnBrk="1" fontAlgn="t" latinLnBrk="0" hangingPunct="1"/>
            <a:r>
              <a:rPr lang="en-CA" sz="1200" b="1" i="0" u="none" strike="noStrike" kern="1200" dirty="0" smtClean="0">
                <a:solidFill>
                  <a:schemeClr val="tx1"/>
                </a:solidFill>
                <a:effectLst/>
                <a:latin typeface="+mn-lt"/>
                <a:ea typeface="+mn-ea"/>
                <a:cs typeface="+mn-cs"/>
              </a:rPr>
              <a:t>Road Information</a:t>
            </a:r>
            <a:endParaRPr lang="en-CA" sz="1200" b="0" i="0" u="none" strike="noStrike" kern="1200" dirty="0" smtClean="0">
              <a:solidFill>
                <a:schemeClr val="tx1"/>
              </a:solidFill>
              <a:effectLst/>
              <a:latin typeface="+mn-lt"/>
              <a:ea typeface="+mn-ea"/>
              <a:cs typeface="+mn-cs"/>
            </a:endParaRPr>
          </a:p>
          <a:p>
            <a:pPr rtl="0" eaLnBrk="1" fontAlgn="t" latinLnBrk="0" hangingPunct="1"/>
            <a:r>
              <a:rPr lang="en-CA" sz="1200" b="0" i="0" u="none" strike="noStrike" kern="1200" dirty="0" smtClean="0">
                <a:solidFill>
                  <a:schemeClr val="tx1"/>
                </a:solidFill>
                <a:effectLst/>
                <a:latin typeface="+mn-lt"/>
                <a:ea typeface="+mn-ea"/>
                <a:cs typeface="+mn-cs"/>
              </a:rPr>
              <a:t>Road Length</a:t>
            </a:r>
          </a:p>
          <a:p>
            <a:pPr rtl="0" eaLnBrk="1" fontAlgn="t" latinLnBrk="0" hangingPunct="1"/>
            <a:r>
              <a:rPr lang="en-CA" sz="1200" b="0" i="0" u="none" strike="noStrike" kern="1200" dirty="0" smtClean="0">
                <a:solidFill>
                  <a:schemeClr val="tx1"/>
                </a:solidFill>
                <a:effectLst/>
                <a:latin typeface="+mn-lt"/>
                <a:ea typeface="+mn-ea"/>
                <a:cs typeface="+mn-cs"/>
              </a:rPr>
              <a:t>2.02 km</a:t>
            </a:r>
          </a:p>
          <a:p>
            <a:pPr rtl="0" eaLnBrk="1" fontAlgn="t" latinLnBrk="0" hangingPunct="1"/>
            <a:r>
              <a:rPr lang="en-CA" sz="1200" b="0" i="0" u="none" strike="noStrike" kern="1200" dirty="0" smtClean="0">
                <a:solidFill>
                  <a:schemeClr val="tx1"/>
                </a:solidFill>
                <a:effectLst/>
                <a:latin typeface="+mn-lt"/>
                <a:ea typeface="+mn-ea"/>
                <a:cs typeface="+mn-cs"/>
              </a:rPr>
              <a:t>2.4</a:t>
            </a:r>
            <a:r>
              <a:rPr lang="en-CA" sz="1200" b="0" i="0" u="none" strike="noStrike" kern="1200" baseline="0" dirty="0" smtClean="0">
                <a:solidFill>
                  <a:schemeClr val="tx1"/>
                </a:solidFill>
                <a:effectLst/>
                <a:latin typeface="+mn-lt"/>
                <a:ea typeface="+mn-ea"/>
                <a:cs typeface="+mn-cs"/>
              </a:rPr>
              <a:t> km</a:t>
            </a:r>
            <a:endParaRPr lang="en-CA" sz="1200" b="0" i="0" u="none" strike="noStrike" kern="1200" dirty="0" smtClean="0">
              <a:solidFill>
                <a:schemeClr val="tx1"/>
              </a:solidFill>
              <a:effectLst/>
              <a:latin typeface="+mn-lt"/>
              <a:ea typeface="+mn-ea"/>
              <a:cs typeface="+mn-cs"/>
            </a:endParaRPr>
          </a:p>
          <a:p>
            <a:pPr rtl="0" eaLnBrk="1" fontAlgn="t" latinLnBrk="0" hangingPunct="1"/>
            <a:r>
              <a:rPr lang="en-CA" sz="1200" b="0" i="0" u="none" strike="noStrike" kern="1200" dirty="0" smtClean="0">
                <a:solidFill>
                  <a:schemeClr val="tx1"/>
                </a:solidFill>
                <a:effectLst/>
                <a:latin typeface="+mn-lt"/>
                <a:ea typeface="+mn-ea"/>
                <a:cs typeface="+mn-cs"/>
              </a:rPr>
              <a:t>2.12 km</a:t>
            </a:r>
          </a:p>
          <a:p>
            <a:pPr rtl="0" eaLnBrk="1" fontAlgn="t" latinLnBrk="0" hangingPunct="1"/>
            <a:r>
              <a:rPr lang="en-CA" sz="1200" b="0" i="0" u="none" strike="noStrike" kern="1200" dirty="0" smtClean="0">
                <a:solidFill>
                  <a:schemeClr val="tx1"/>
                </a:solidFill>
                <a:effectLst/>
                <a:latin typeface="+mn-lt"/>
                <a:ea typeface="+mn-ea"/>
                <a:cs typeface="+mn-cs"/>
              </a:rPr>
              <a:t>6.85 km</a:t>
            </a:r>
          </a:p>
          <a:p>
            <a:pPr rtl="0" eaLnBrk="1" fontAlgn="t" latinLnBrk="0" hangingPunct="1"/>
            <a:r>
              <a:rPr lang="en-CA" sz="1200" b="0" i="0" u="none" strike="noStrike" kern="1200" dirty="0" smtClean="0">
                <a:solidFill>
                  <a:schemeClr val="tx1"/>
                </a:solidFill>
                <a:effectLst/>
                <a:latin typeface="+mn-lt"/>
                <a:ea typeface="+mn-ea"/>
                <a:cs typeface="+mn-cs"/>
              </a:rPr>
              <a:t>Number of intersections</a:t>
            </a:r>
          </a:p>
          <a:p>
            <a:pPr rtl="0" eaLnBrk="1" fontAlgn="t" latinLnBrk="0" hangingPunct="1"/>
            <a:r>
              <a:rPr lang="en-CA" sz="1200" b="0" i="0" u="none" strike="noStrike" kern="1200" dirty="0" smtClean="0">
                <a:solidFill>
                  <a:schemeClr val="tx1"/>
                </a:solidFill>
                <a:effectLst/>
                <a:latin typeface="+mn-lt"/>
                <a:ea typeface="+mn-ea"/>
                <a:cs typeface="+mn-cs"/>
              </a:rPr>
              <a:t>6</a:t>
            </a:r>
          </a:p>
          <a:p>
            <a:pPr rtl="0" eaLnBrk="1" fontAlgn="t" latinLnBrk="0" hangingPunct="1"/>
            <a:r>
              <a:rPr lang="en-CA" sz="1200" b="0" i="0" u="none" strike="noStrike" kern="1200" dirty="0" smtClean="0">
                <a:solidFill>
                  <a:schemeClr val="tx1"/>
                </a:solidFill>
                <a:effectLst/>
                <a:latin typeface="+mn-lt"/>
                <a:ea typeface="+mn-ea"/>
                <a:cs typeface="+mn-cs"/>
              </a:rPr>
              <a:t>6</a:t>
            </a:r>
          </a:p>
          <a:p>
            <a:pPr rtl="0" eaLnBrk="1" fontAlgn="t" latinLnBrk="0" hangingPunct="1"/>
            <a:r>
              <a:rPr lang="en-CA" sz="1200" b="0" i="0" u="none" strike="noStrike" kern="1200" dirty="0" smtClean="0">
                <a:solidFill>
                  <a:schemeClr val="tx1"/>
                </a:solidFill>
                <a:effectLst/>
                <a:latin typeface="+mn-lt"/>
                <a:ea typeface="+mn-ea"/>
                <a:cs typeface="+mn-cs"/>
              </a:rPr>
              <a:t>6</a:t>
            </a:r>
          </a:p>
          <a:p>
            <a:pPr rtl="0" eaLnBrk="1" fontAlgn="t" latinLnBrk="0" hangingPunct="1"/>
            <a:r>
              <a:rPr lang="en-CA" sz="1200" b="0" i="0" u="none" strike="noStrike" kern="1200" dirty="0" smtClean="0">
                <a:solidFill>
                  <a:schemeClr val="tx1"/>
                </a:solidFill>
                <a:effectLst/>
                <a:latin typeface="+mn-lt"/>
                <a:ea typeface="+mn-ea"/>
                <a:cs typeface="+mn-cs"/>
              </a:rPr>
              <a:t>2</a:t>
            </a:r>
          </a:p>
          <a:p>
            <a:endParaRPr lang="en-CA" dirty="0" smtClean="0"/>
          </a:p>
          <a:p>
            <a:pPr rtl="0" eaLnBrk="1" fontAlgn="t" latinLnBrk="0" hangingPunct="1"/>
            <a:r>
              <a:rPr lang="en-CA" sz="1200" b="1" i="0" u="none" strike="noStrike" kern="1200" dirty="0" smtClean="0">
                <a:solidFill>
                  <a:schemeClr val="tx1"/>
                </a:solidFill>
                <a:effectLst/>
                <a:latin typeface="+mn-lt"/>
                <a:ea typeface="+mn-ea"/>
                <a:cs typeface="+mn-cs"/>
              </a:rPr>
              <a:t>Bridge Information</a:t>
            </a:r>
            <a:endParaRPr lang="en-CA" sz="1200" b="0" i="0" u="none" strike="noStrike" kern="1200" dirty="0" smtClean="0">
              <a:solidFill>
                <a:schemeClr val="tx1"/>
              </a:solidFill>
              <a:effectLst/>
              <a:latin typeface="+mn-lt"/>
              <a:ea typeface="+mn-ea"/>
              <a:cs typeface="+mn-cs"/>
            </a:endParaRPr>
          </a:p>
          <a:p>
            <a:pPr rtl="0" eaLnBrk="1" fontAlgn="t" latinLnBrk="0" hangingPunct="1"/>
            <a:r>
              <a:rPr lang="en-CA" sz="1200" b="0" i="0" u="none" strike="noStrike" kern="1200" dirty="0" smtClean="0">
                <a:solidFill>
                  <a:schemeClr val="tx1"/>
                </a:solidFill>
                <a:effectLst/>
                <a:latin typeface="+mn-lt"/>
                <a:ea typeface="+mn-ea"/>
                <a:cs typeface="+mn-cs"/>
              </a:rPr>
              <a:t>Bridge Length</a:t>
            </a:r>
          </a:p>
          <a:p>
            <a:pPr rtl="0" eaLnBrk="1" fontAlgn="t" latinLnBrk="0" hangingPunct="1"/>
            <a:r>
              <a:rPr lang="en-CA" sz="1200" b="0" i="0" u="none" strike="noStrike" kern="1200" dirty="0" smtClean="0">
                <a:solidFill>
                  <a:schemeClr val="tx1"/>
                </a:solidFill>
                <a:effectLst/>
                <a:latin typeface="+mn-lt"/>
                <a:ea typeface="+mn-ea"/>
                <a:cs typeface="+mn-cs"/>
              </a:rPr>
              <a:t>110 m</a:t>
            </a:r>
          </a:p>
          <a:p>
            <a:pPr rtl="0" eaLnBrk="1" fontAlgn="t" latinLnBrk="0" hangingPunct="1"/>
            <a:r>
              <a:rPr lang="en-CA" sz="1200" b="0" i="0" u="none" strike="noStrike" kern="1200" dirty="0" smtClean="0">
                <a:solidFill>
                  <a:schemeClr val="tx1"/>
                </a:solidFill>
                <a:effectLst/>
                <a:latin typeface="+mn-lt"/>
                <a:ea typeface="+mn-ea"/>
                <a:cs typeface="+mn-cs"/>
              </a:rPr>
              <a:t>140 m</a:t>
            </a:r>
          </a:p>
          <a:p>
            <a:pPr rtl="0" eaLnBrk="1" fontAlgn="t" latinLnBrk="0" hangingPunct="1"/>
            <a:r>
              <a:rPr lang="en-CA" sz="1200" b="0" i="0" u="none" strike="noStrike" kern="1200" dirty="0" smtClean="0">
                <a:solidFill>
                  <a:schemeClr val="tx1"/>
                </a:solidFill>
                <a:effectLst/>
                <a:latin typeface="+mn-lt"/>
                <a:ea typeface="+mn-ea"/>
                <a:cs typeface="+mn-cs"/>
              </a:rPr>
              <a:t>184 m</a:t>
            </a:r>
          </a:p>
          <a:p>
            <a:pPr rtl="0" eaLnBrk="1" fontAlgn="t" latinLnBrk="0" hangingPunct="1"/>
            <a:r>
              <a:rPr lang="en-CA" sz="1200" b="0" i="0" u="none" strike="noStrike" kern="1200" dirty="0" smtClean="0">
                <a:solidFill>
                  <a:schemeClr val="tx1"/>
                </a:solidFill>
                <a:effectLst/>
                <a:latin typeface="+mn-lt"/>
                <a:ea typeface="+mn-ea"/>
                <a:cs typeface="+mn-cs"/>
              </a:rPr>
              <a:t>92 m</a:t>
            </a:r>
          </a:p>
          <a:p>
            <a:pPr rtl="0" eaLnBrk="1" fontAlgn="t" latinLnBrk="0" hangingPunct="1"/>
            <a:r>
              <a:rPr lang="en-CA" sz="1200" b="0" i="0" u="none" strike="noStrike" kern="1200" dirty="0" smtClean="0">
                <a:solidFill>
                  <a:schemeClr val="tx1"/>
                </a:solidFill>
                <a:effectLst/>
                <a:latin typeface="+mn-lt"/>
                <a:ea typeface="+mn-ea"/>
                <a:cs typeface="+mn-cs"/>
              </a:rPr>
              <a:t>Anticipated</a:t>
            </a:r>
            <a:r>
              <a:rPr lang="en-CA" sz="1200" b="0" i="0" u="none" strike="noStrike" kern="1200" baseline="0" dirty="0" smtClean="0">
                <a:solidFill>
                  <a:schemeClr val="tx1"/>
                </a:solidFill>
                <a:effectLst/>
                <a:latin typeface="+mn-lt"/>
                <a:ea typeface="+mn-ea"/>
                <a:cs typeface="+mn-cs"/>
              </a:rPr>
              <a:t> Cost</a:t>
            </a:r>
            <a:endParaRPr lang="en-CA" sz="1200" b="0" i="0" u="none" strike="noStrike" kern="1200" dirty="0" smtClean="0">
              <a:solidFill>
                <a:schemeClr val="tx1"/>
              </a:solidFill>
              <a:effectLst/>
              <a:latin typeface="+mn-lt"/>
              <a:ea typeface="+mn-ea"/>
              <a:cs typeface="+mn-cs"/>
            </a:endParaRPr>
          </a:p>
          <a:p>
            <a:pPr rtl="0" eaLnBrk="1" fontAlgn="t" latinLnBrk="0" hangingPunct="1"/>
            <a:r>
              <a:rPr lang="en-CA" sz="1200" b="0" i="0" u="none" strike="noStrike" kern="1200" dirty="0" smtClean="0">
                <a:solidFill>
                  <a:schemeClr val="tx1"/>
                </a:solidFill>
                <a:effectLst/>
                <a:latin typeface="+mn-lt"/>
                <a:ea typeface="+mn-ea"/>
                <a:cs typeface="+mn-cs"/>
              </a:rPr>
              <a:t>~$7m</a:t>
            </a:r>
          </a:p>
          <a:p>
            <a:pPr rtl="0" eaLnBrk="1" fontAlgn="t" latinLnBrk="0" hangingPunct="1"/>
            <a:r>
              <a:rPr lang="en-CA" sz="1200" b="0" i="0" u="none" strike="noStrike" kern="1200" dirty="0" smtClean="0">
                <a:solidFill>
                  <a:schemeClr val="tx1"/>
                </a:solidFill>
                <a:effectLst/>
                <a:latin typeface="+mn-lt"/>
                <a:ea typeface="+mn-ea"/>
                <a:cs typeface="+mn-cs"/>
              </a:rPr>
              <a:t>~$11m</a:t>
            </a:r>
          </a:p>
          <a:p>
            <a:pPr rtl="0" eaLnBrk="1" fontAlgn="t" latinLnBrk="0" hangingPunct="1"/>
            <a:r>
              <a:rPr lang="en-CA" sz="1200" b="0" i="0" u="none" strike="noStrike" kern="1200" dirty="0" smtClean="0">
                <a:solidFill>
                  <a:schemeClr val="tx1"/>
                </a:solidFill>
                <a:effectLst/>
                <a:latin typeface="+mn-lt"/>
                <a:ea typeface="+mn-ea"/>
                <a:cs typeface="+mn-cs"/>
              </a:rPr>
              <a:t>~$14.5m</a:t>
            </a:r>
          </a:p>
          <a:p>
            <a:pPr rtl="0" eaLnBrk="1" fontAlgn="t" latinLnBrk="0" hangingPunct="1"/>
            <a:r>
              <a:rPr lang="en-CA" sz="1200" b="0" i="0" u="none" strike="noStrike" kern="1200" dirty="0" smtClean="0">
                <a:solidFill>
                  <a:schemeClr val="tx1"/>
                </a:solidFill>
                <a:effectLst/>
                <a:latin typeface="+mn-lt"/>
                <a:ea typeface="+mn-ea"/>
                <a:cs typeface="+mn-cs"/>
              </a:rPr>
              <a:t>~$4.5m</a:t>
            </a:r>
          </a:p>
          <a:p>
            <a:endParaRPr lang="en-CA" dirty="0"/>
          </a:p>
        </p:txBody>
      </p:sp>
      <p:sp>
        <p:nvSpPr>
          <p:cNvPr id="4" name="Slide Number Placeholder 3"/>
          <p:cNvSpPr>
            <a:spLocks noGrp="1"/>
          </p:cNvSpPr>
          <p:nvPr>
            <p:ph type="sldNum" sz="quarter" idx="10"/>
          </p:nvPr>
        </p:nvSpPr>
        <p:spPr/>
        <p:txBody>
          <a:bodyPr/>
          <a:lstStyle/>
          <a:p>
            <a:fld id="{B81813FB-D3AE-4D2C-A5EE-2CF1F56BBA80}" type="slidenum">
              <a:rPr lang="en-CA" smtClean="0"/>
              <a:t>31</a:t>
            </a:fld>
            <a:endParaRPr lang="en-CA"/>
          </a:p>
        </p:txBody>
      </p:sp>
    </p:spTree>
    <p:extLst>
      <p:ext uri="{BB962C8B-B14F-4D97-AF65-F5344CB8AC3E}">
        <p14:creationId xmlns:p14="http://schemas.microsoft.com/office/powerpoint/2010/main" val="188938389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B81813FB-D3AE-4D2C-A5EE-2CF1F56BBA80}" type="slidenum">
              <a:rPr lang="en-CA" smtClean="0"/>
              <a:t>32</a:t>
            </a:fld>
            <a:endParaRPr lang="en-CA"/>
          </a:p>
        </p:txBody>
      </p:sp>
    </p:spTree>
    <p:extLst>
      <p:ext uri="{BB962C8B-B14F-4D97-AF65-F5344CB8AC3E}">
        <p14:creationId xmlns:p14="http://schemas.microsoft.com/office/powerpoint/2010/main" val="172627679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B81813FB-D3AE-4D2C-A5EE-2CF1F56BBA80}" type="slidenum">
              <a:rPr lang="en-CA" smtClean="0"/>
              <a:t>33</a:t>
            </a:fld>
            <a:endParaRPr lang="en-CA"/>
          </a:p>
        </p:txBody>
      </p:sp>
    </p:spTree>
    <p:extLst>
      <p:ext uri="{BB962C8B-B14F-4D97-AF65-F5344CB8AC3E}">
        <p14:creationId xmlns:p14="http://schemas.microsoft.com/office/powerpoint/2010/main" val="414951134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eaLnBrk="1" fontAlgn="t" latinLnBrk="0" hangingPunct="1"/>
            <a:r>
              <a:rPr lang="en-CA" sz="1200" b="1" i="0" u="none" strike="noStrike" kern="1200" dirty="0" smtClean="0">
                <a:solidFill>
                  <a:schemeClr val="tx1"/>
                </a:solidFill>
                <a:effectLst/>
                <a:latin typeface="+mn-lt"/>
                <a:ea typeface="+mn-ea"/>
                <a:cs typeface="+mn-cs"/>
              </a:rPr>
              <a:t>Road Information</a:t>
            </a:r>
            <a:endParaRPr lang="en-CA" sz="1200" b="0" i="0" u="none" strike="noStrike" kern="1200" dirty="0" smtClean="0">
              <a:solidFill>
                <a:schemeClr val="tx1"/>
              </a:solidFill>
              <a:effectLst/>
              <a:latin typeface="+mn-lt"/>
              <a:ea typeface="+mn-ea"/>
              <a:cs typeface="+mn-cs"/>
            </a:endParaRPr>
          </a:p>
          <a:p>
            <a:pPr rtl="0" eaLnBrk="1" fontAlgn="t" latinLnBrk="0" hangingPunct="1"/>
            <a:r>
              <a:rPr lang="en-CA" sz="1200" b="0" i="0" u="none" strike="noStrike" kern="1200" dirty="0" smtClean="0">
                <a:solidFill>
                  <a:schemeClr val="tx1"/>
                </a:solidFill>
                <a:effectLst/>
                <a:latin typeface="+mn-lt"/>
                <a:ea typeface="+mn-ea"/>
                <a:cs typeface="+mn-cs"/>
              </a:rPr>
              <a:t>Road Length</a:t>
            </a:r>
          </a:p>
          <a:p>
            <a:pPr rtl="0" eaLnBrk="1" fontAlgn="t" latinLnBrk="0" hangingPunct="1"/>
            <a:r>
              <a:rPr lang="en-CA" sz="1200" b="0" i="0" u="none" strike="noStrike" kern="1200" dirty="0" smtClean="0">
                <a:solidFill>
                  <a:schemeClr val="tx1"/>
                </a:solidFill>
                <a:effectLst/>
                <a:latin typeface="+mn-lt"/>
                <a:ea typeface="+mn-ea"/>
                <a:cs typeface="+mn-cs"/>
              </a:rPr>
              <a:t>2.02 km</a:t>
            </a:r>
          </a:p>
          <a:p>
            <a:pPr rtl="0" eaLnBrk="1" fontAlgn="t" latinLnBrk="0" hangingPunct="1"/>
            <a:r>
              <a:rPr lang="en-CA" sz="1200" b="0" i="0" u="none" strike="noStrike" kern="1200" dirty="0" smtClean="0">
                <a:solidFill>
                  <a:schemeClr val="tx1"/>
                </a:solidFill>
                <a:effectLst/>
                <a:latin typeface="+mn-lt"/>
                <a:ea typeface="+mn-ea"/>
                <a:cs typeface="+mn-cs"/>
              </a:rPr>
              <a:t>2.4</a:t>
            </a:r>
            <a:r>
              <a:rPr lang="en-CA" sz="1200" b="0" i="0" u="none" strike="noStrike" kern="1200" baseline="0" dirty="0" smtClean="0">
                <a:solidFill>
                  <a:schemeClr val="tx1"/>
                </a:solidFill>
                <a:effectLst/>
                <a:latin typeface="+mn-lt"/>
                <a:ea typeface="+mn-ea"/>
                <a:cs typeface="+mn-cs"/>
              </a:rPr>
              <a:t> km</a:t>
            </a:r>
            <a:endParaRPr lang="en-CA" sz="1200" b="0" i="0" u="none" strike="noStrike" kern="1200" dirty="0" smtClean="0">
              <a:solidFill>
                <a:schemeClr val="tx1"/>
              </a:solidFill>
              <a:effectLst/>
              <a:latin typeface="+mn-lt"/>
              <a:ea typeface="+mn-ea"/>
              <a:cs typeface="+mn-cs"/>
            </a:endParaRPr>
          </a:p>
          <a:p>
            <a:pPr rtl="0" eaLnBrk="1" fontAlgn="t" latinLnBrk="0" hangingPunct="1"/>
            <a:r>
              <a:rPr lang="en-CA" sz="1200" b="0" i="0" u="none" strike="noStrike" kern="1200" dirty="0" smtClean="0">
                <a:solidFill>
                  <a:schemeClr val="tx1"/>
                </a:solidFill>
                <a:effectLst/>
                <a:latin typeface="+mn-lt"/>
                <a:ea typeface="+mn-ea"/>
                <a:cs typeface="+mn-cs"/>
              </a:rPr>
              <a:t>2.12 km</a:t>
            </a:r>
          </a:p>
          <a:p>
            <a:pPr rtl="0" eaLnBrk="1" fontAlgn="t" latinLnBrk="0" hangingPunct="1"/>
            <a:r>
              <a:rPr lang="en-CA" sz="1200" b="0" i="0" u="none" strike="noStrike" kern="1200" dirty="0" smtClean="0">
                <a:solidFill>
                  <a:schemeClr val="tx1"/>
                </a:solidFill>
                <a:effectLst/>
                <a:latin typeface="+mn-lt"/>
                <a:ea typeface="+mn-ea"/>
                <a:cs typeface="+mn-cs"/>
              </a:rPr>
              <a:t>6.85 km</a:t>
            </a:r>
          </a:p>
          <a:p>
            <a:pPr rtl="0" eaLnBrk="1" fontAlgn="t" latinLnBrk="0" hangingPunct="1"/>
            <a:r>
              <a:rPr lang="en-CA" sz="1200" b="0" i="0" u="none" strike="noStrike" kern="1200" dirty="0" smtClean="0">
                <a:solidFill>
                  <a:schemeClr val="tx1"/>
                </a:solidFill>
                <a:effectLst/>
                <a:latin typeface="+mn-lt"/>
                <a:ea typeface="+mn-ea"/>
                <a:cs typeface="+mn-cs"/>
              </a:rPr>
              <a:t>Number of intersections</a:t>
            </a:r>
          </a:p>
          <a:p>
            <a:pPr rtl="0" eaLnBrk="1" fontAlgn="t" latinLnBrk="0" hangingPunct="1"/>
            <a:r>
              <a:rPr lang="en-CA" sz="1200" b="0" i="0" u="none" strike="noStrike" kern="1200" dirty="0" smtClean="0">
                <a:solidFill>
                  <a:schemeClr val="tx1"/>
                </a:solidFill>
                <a:effectLst/>
                <a:latin typeface="+mn-lt"/>
                <a:ea typeface="+mn-ea"/>
                <a:cs typeface="+mn-cs"/>
              </a:rPr>
              <a:t>6</a:t>
            </a:r>
          </a:p>
          <a:p>
            <a:pPr rtl="0" eaLnBrk="1" fontAlgn="t" latinLnBrk="0" hangingPunct="1"/>
            <a:r>
              <a:rPr lang="en-CA" sz="1200" b="0" i="0" u="none" strike="noStrike" kern="1200" dirty="0" smtClean="0">
                <a:solidFill>
                  <a:schemeClr val="tx1"/>
                </a:solidFill>
                <a:effectLst/>
                <a:latin typeface="+mn-lt"/>
                <a:ea typeface="+mn-ea"/>
                <a:cs typeface="+mn-cs"/>
              </a:rPr>
              <a:t>6</a:t>
            </a:r>
          </a:p>
          <a:p>
            <a:pPr rtl="0" eaLnBrk="1" fontAlgn="t" latinLnBrk="0" hangingPunct="1"/>
            <a:r>
              <a:rPr lang="en-CA" sz="1200" b="0" i="0" u="none" strike="noStrike" kern="1200" dirty="0" smtClean="0">
                <a:solidFill>
                  <a:schemeClr val="tx1"/>
                </a:solidFill>
                <a:effectLst/>
                <a:latin typeface="+mn-lt"/>
                <a:ea typeface="+mn-ea"/>
                <a:cs typeface="+mn-cs"/>
              </a:rPr>
              <a:t>6</a:t>
            </a:r>
          </a:p>
          <a:p>
            <a:pPr rtl="0" eaLnBrk="1" fontAlgn="t" latinLnBrk="0" hangingPunct="1"/>
            <a:r>
              <a:rPr lang="en-CA" sz="1200" b="0" i="0" u="none" strike="noStrike" kern="1200" dirty="0" smtClean="0">
                <a:solidFill>
                  <a:schemeClr val="tx1"/>
                </a:solidFill>
                <a:effectLst/>
                <a:latin typeface="+mn-lt"/>
                <a:ea typeface="+mn-ea"/>
                <a:cs typeface="+mn-cs"/>
              </a:rPr>
              <a:t>2</a:t>
            </a:r>
          </a:p>
          <a:p>
            <a:endParaRPr lang="en-CA" dirty="0" smtClean="0"/>
          </a:p>
          <a:p>
            <a:pPr rtl="0" eaLnBrk="1" fontAlgn="t" latinLnBrk="0" hangingPunct="1"/>
            <a:r>
              <a:rPr lang="en-CA" sz="1200" b="1" i="0" u="none" strike="noStrike" kern="1200" dirty="0" smtClean="0">
                <a:solidFill>
                  <a:schemeClr val="tx1"/>
                </a:solidFill>
                <a:effectLst/>
                <a:latin typeface="+mn-lt"/>
                <a:ea typeface="+mn-ea"/>
                <a:cs typeface="+mn-cs"/>
              </a:rPr>
              <a:t>Bridge Information</a:t>
            </a:r>
            <a:endParaRPr lang="en-CA" sz="1200" b="0" i="0" u="none" strike="noStrike" kern="1200" dirty="0" smtClean="0">
              <a:solidFill>
                <a:schemeClr val="tx1"/>
              </a:solidFill>
              <a:effectLst/>
              <a:latin typeface="+mn-lt"/>
              <a:ea typeface="+mn-ea"/>
              <a:cs typeface="+mn-cs"/>
            </a:endParaRPr>
          </a:p>
          <a:p>
            <a:pPr rtl="0" eaLnBrk="1" fontAlgn="t" latinLnBrk="0" hangingPunct="1"/>
            <a:r>
              <a:rPr lang="en-CA" sz="1200" b="0" i="0" u="none" strike="noStrike" kern="1200" dirty="0" smtClean="0">
                <a:solidFill>
                  <a:schemeClr val="tx1"/>
                </a:solidFill>
                <a:effectLst/>
                <a:latin typeface="+mn-lt"/>
                <a:ea typeface="+mn-ea"/>
                <a:cs typeface="+mn-cs"/>
              </a:rPr>
              <a:t>Bridge Length</a:t>
            </a:r>
          </a:p>
          <a:p>
            <a:pPr rtl="0" eaLnBrk="1" fontAlgn="t" latinLnBrk="0" hangingPunct="1"/>
            <a:r>
              <a:rPr lang="en-CA" sz="1200" b="0" i="0" u="none" strike="noStrike" kern="1200" dirty="0" smtClean="0">
                <a:solidFill>
                  <a:schemeClr val="tx1"/>
                </a:solidFill>
                <a:effectLst/>
                <a:latin typeface="+mn-lt"/>
                <a:ea typeface="+mn-ea"/>
                <a:cs typeface="+mn-cs"/>
              </a:rPr>
              <a:t>110 m</a:t>
            </a:r>
          </a:p>
          <a:p>
            <a:pPr rtl="0" eaLnBrk="1" fontAlgn="t" latinLnBrk="0" hangingPunct="1"/>
            <a:r>
              <a:rPr lang="en-CA" sz="1200" b="0" i="0" u="none" strike="noStrike" kern="1200" dirty="0" smtClean="0">
                <a:solidFill>
                  <a:schemeClr val="tx1"/>
                </a:solidFill>
                <a:effectLst/>
                <a:latin typeface="+mn-lt"/>
                <a:ea typeface="+mn-ea"/>
                <a:cs typeface="+mn-cs"/>
              </a:rPr>
              <a:t>140 m</a:t>
            </a:r>
          </a:p>
          <a:p>
            <a:pPr rtl="0" eaLnBrk="1" fontAlgn="t" latinLnBrk="0" hangingPunct="1"/>
            <a:r>
              <a:rPr lang="en-CA" sz="1200" b="0" i="0" u="none" strike="noStrike" kern="1200" dirty="0" smtClean="0">
                <a:solidFill>
                  <a:schemeClr val="tx1"/>
                </a:solidFill>
                <a:effectLst/>
                <a:latin typeface="+mn-lt"/>
                <a:ea typeface="+mn-ea"/>
                <a:cs typeface="+mn-cs"/>
              </a:rPr>
              <a:t>184 m</a:t>
            </a:r>
          </a:p>
          <a:p>
            <a:pPr rtl="0" eaLnBrk="1" fontAlgn="t" latinLnBrk="0" hangingPunct="1"/>
            <a:r>
              <a:rPr lang="en-CA" sz="1200" b="0" i="0" u="none" strike="noStrike" kern="1200" dirty="0" smtClean="0">
                <a:solidFill>
                  <a:schemeClr val="tx1"/>
                </a:solidFill>
                <a:effectLst/>
                <a:latin typeface="+mn-lt"/>
                <a:ea typeface="+mn-ea"/>
                <a:cs typeface="+mn-cs"/>
              </a:rPr>
              <a:t>92 m</a:t>
            </a:r>
          </a:p>
          <a:p>
            <a:pPr rtl="0" eaLnBrk="1" fontAlgn="t" latinLnBrk="0" hangingPunct="1"/>
            <a:r>
              <a:rPr lang="en-CA" sz="1200" b="0" i="0" u="none" strike="noStrike" kern="1200" dirty="0" smtClean="0">
                <a:solidFill>
                  <a:schemeClr val="tx1"/>
                </a:solidFill>
                <a:effectLst/>
                <a:latin typeface="+mn-lt"/>
                <a:ea typeface="+mn-ea"/>
                <a:cs typeface="+mn-cs"/>
              </a:rPr>
              <a:t>Anticipated</a:t>
            </a:r>
            <a:r>
              <a:rPr lang="en-CA" sz="1200" b="0" i="0" u="none" strike="noStrike" kern="1200" baseline="0" dirty="0" smtClean="0">
                <a:solidFill>
                  <a:schemeClr val="tx1"/>
                </a:solidFill>
                <a:effectLst/>
                <a:latin typeface="+mn-lt"/>
                <a:ea typeface="+mn-ea"/>
                <a:cs typeface="+mn-cs"/>
              </a:rPr>
              <a:t> Cost</a:t>
            </a:r>
            <a:endParaRPr lang="en-CA" sz="1200" b="0" i="0" u="none" strike="noStrike" kern="1200" dirty="0" smtClean="0">
              <a:solidFill>
                <a:schemeClr val="tx1"/>
              </a:solidFill>
              <a:effectLst/>
              <a:latin typeface="+mn-lt"/>
              <a:ea typeface="+mn-ea"/>
              <a:cs typeface="+mn-cs"/>
            </a:endParaRPr>
          </a:p>
          <a:p>
            <a:pPr rtl="0" eaLnBrk="1" fontAlgn="t" latinLnBrk="0" hangingPunct="1"/>
            <a:r>
              <a:rPr lang="en-CA" sz="1200" b="0" i="0" u="none" strike="noStrike" kern="1200" dirty="0" smtClean="0">
                <a:solidFill>
                  <a:schemeClr val="tx1"/>
                </a:solidFill>
                <a:effectLst/>
                <a:latin typeface="+mn-lt"/>
                <a:ea typeface="+mn-ea"/>
                <a:cs typeface="+mn-cs"/>
              </a:rPr>
              <a:t>~$7m</a:t>
            </a:r>
          </a:p>
          <a:p>
            <a:pPr rtl="0" eaLnBrk="1" fontAlgn="t" latinLnBrk="0" hangingPunct="1"/>
            <a:r>
              <a:rPr lang="en-CA" sz="1200" b="0" i="0" u="none" strike="noStrike" kern="1200" dirty="0" smtClean="0">
                <a:solidFill>
                  <a:schemeClr val="tx1"/>
                </a:solidFill>
                <a:effectLst/>
                <a:latin typeface="+mn-lt"/>
                <a:ea typeface="+mn-ea"/>
                <a:cs typeface="+mn-cs"/>
              </a:rPr>
              <a:t>~$11m</a:t>
            </a:r>
          </a:p>
          <a:p>
            <a:pPr rtl="0" eaLnBrk="1" fontAlgn="t" latinLnBrk="0" hangingPunct="1"/>
            <a:r>
              <a:rPr lang="en-CA" sz="1200" b="0" i="0" u="none" strike="noStrike" kern="1200" dirty="0" smtClean="0">
                <a:solidFill>
                  <a:schemeClr val="tx1"/>
                </a:solidFill>
                <a:effectLst/>
                <a:latin typeface="+mn-lt"/>
                <a:ea typeface="+mn-ea"/>
                <a:cs typeface="+mn-cs"/>
              </a:rPr>
              <a:t>~$14.5m</a:t>
            </a:r>
          </a:p>
          <a:p>
            <a:pPr rtl="0" eaLnBrk="1" fontAlgn="t" latinLnBrk="0" hangingPunct="1"/>
            <a:r>
              <a:rPr lang="en-CA" sz="1200" b="0" i="0" u="none" strike="noStrike" kern="1200" dirty="0" smtClean="0">
                <a:solidFill>
                  <a:schemeClr val="tx1"/>
                </a:solidFill>
                <a:effectLst/>
                <a:latin typeface="+mn-lt"/>
                <a:ea typeface="+mn-ea"/>
                <a:cs typeface="+mn-cs"/>
              </a:rPr>
              <a:t>~$4.5m</a:t>
            </a:r>
          </a:p>
          <a:p>
            <a:endParaRPr lang="en-CA" dirty="0"/>
          </a:p>
        </p:txBody>
      </p:sp>
      <p:sp>
        <p:nvSpPr>
          <p:cNvPr id="4" name="Slide Number Placeholder 3"/>
          <p:cNvSpPr>
            <a:spLocks noGrp="1"/>
          </p:cNvSpPr>
          <p:nvPr>
            <p:ph type="sldNum" sz="quarter" idx="10"/>
          </p:nvPr>
        </p:nvSpPr>
        <p:spPr/>
        <p:txBody>
          <a:bodyPr/>
          <a:lstStyle/>
          <a:p>
            <a:fld id="{B81813FB-D3AE-4D2C-A5EE-2CF1F56BBA80}" type="slidenum">
              <a:rPr lang="en-CA" smtClean="0"/>
              <a:t>35</a:t>
            </a:fld>
            <a:endParaRPr lang="en-CA"/>
          </a:p>
        </p:txBody>
      </p:sp>
    </p:spTree>
    <p:extLst>
      <p:ext uri="{BB962C8B-B14F-4D97-AF65-F5344CB8AC3E}">
        <p14:creationId xmlns:p14="http://schemas.microsoft.com/office/powerpoint/2010/main" val="399307520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descr="Picture of the Trent Severn Waterway&#10;" title="Background photo"/>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Title 1"/>
          <p:cNvSpPr>
            <a:spLocks noGrp="1"/>
          </p:cNvSpPr>
          <p:nvPr>
            <p:ph type="ctrTitle"/>
          </p:nvPr>
        </p:nvSpPr>
        <p:spPr>
          <a:xfrm>
            <a:off x="0" y="1828800"/>
            <a:ext cx="8039100" cy="1714500"/>
          </a:xfrm>
          <a:solidFill>
            <a:schemeClr val="tx1">
              <a:alpha val="76000"/>
            </a:schemeClr>
          </a:solidFill>
        </p:spPr>
        <p:txBody>
          <a:bodyPr lIns="1828800" anchor="ctr" anchorCtr="0">
            <a:noAutofit/>
          </a:bodyPr>
          <a:lstStyle>
            <a:lvl1pPr algn="l">
              <a:defRPr sz="4000">
                <a:solidFill>
                  <a:schemeClr val="bg1"/>
                </a:solidFill>
              </a:defRPr>
            </a:lvl1pPr>
          </a:lstStyle>
          <a:p>
            <a:r>
              <a:rPr lang="en-US" dirty="0" smtClean="0"/>
              <a:t>Click to edit Master title style</a:t>
            </a:r>
            <a:endParaRPr lang="en-CA" dirty="0"/>
          </a:p>
        </p:txBody>
      </p:sp>
      <p:sp>
        <p:nvSpPr>
          <p:cNvPr id="3" name="Subtitle 2"/>
          <p:cNvSpPr>
            <a:spLocks noGrp="1"/>
          </p:cNvSpPr>
          <p:nvPr>
            <p:ph type="subTitle" idx="1"/>
          </p:nvPr>
        </p:nvSpPr>
        <p:spPr>
          <a:xfrm>
            <a:off x="228600" y="6205911"/>
            <a:ext cx="7810500" cy="476250"/>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Click to edit Master subtitle style</a:t>
            </a:r>
            <a:endParaRPr lang="en-CA" dirty="0"/>
          </a:p>
        </p:txBody>
      </p:sp>
      <p:pic>
        <p:nvPicPr>
          <p:cNvPr id="9" name="Picture 8"/>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8039100" y="4853360"/>
            <a:ext cx="3924300" cy="1776039"/>
          </a:xfrm>
          <a:prstGeom prst="rect">
            <a:avLst/>
          </a:prstGeom>
        </p:spPr>
      </p:pic>
      <p:cxnSp>
        <p:nvCxnSpPr>
          <p:cNvPr id="11" name="Straight Connector 10"/>
          <p:cNvCxnSpPr/>
          <p:nvPr userDrawn="1"/>
        </p:nvCxnSpPr>
        <p:spPr>
          <a:xfrm>
            <a:off x="0" y="1828800"/>
            <a:ext cx="8039100"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4" name="Footer Placeholder 3"/>
          <p:cNvSpPr>
            <a:spLocks noGrp="1"/>
          </p:cNvSpPr>
          <p:nvPr>
            <p:ph type="ftr" sz="quarter" idx="10"/>
          </p:nvPr>
        </p:nvSpPr>
        <p:spPr/>
        <p:txBody>
          <a:bodyPr/>
          <a:lstStyle/>
          <a:p>
            <a:endParaRPr lang="en-CA" dirty="0"/>
          </a:p>
        </p:txBody>
      </p:sp>
      <p:sp>
        <p:nvSpPr>
          <p:cNvPr id="5" name="Slide Number Placeholder 4"/>
          <p:cNvSpPr>
            <a:spLocks noGrp="1"/>
          </p:cNvSpPr>
          <p:nvPr>
            <p:ph type="sldNum" sz="quarter" idx="11"/>
          </p:nvPr>
        </p:nvSpPr>
        <p:spPr/>
        <p:txBody>
          <a:bodyPr/>
          <a:lstStyle/>
          <a:p>
            <a:fld id="{7151117C-1423-4DD9-847C-E7CC0B1AAE9A}" type="slidenum">
              <a:rPr lang="en-CA" smtClean="0"/>
              <a:t>‹#›</a:t>
            </a:fld>
            <a:endParaRPr lang="en-CA" dirty="0"/>
          </a:p>
        </p:txBody>
      </p:sp>
    </p:spTree>
    <p:extLst>
      <p:ext uri="{BB962C8B-B14F-4D97-AF65-F5344CB8AC3E}">
        <p14:creationId xmlns:p14="http://schemas.microsoft.com/office/powerpoint/2010/main" val="230297488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7" name="Footer Placeholder 6"/>
          <p:cNvSpPr>
            <a:spLocks noGrp="1"/>
          </p:cNvSpPr>
          <p:nvPr>
            <p:ph type="ftr" sz="quarter" idx="10"/>
          </p:nvPr>
        </p:nvSpPr>
        <p:spPr/>
        <p:txBody>
          <a:bodyPr/>
          <a:lstStyle/>
          <a:p>
            <a:endParaRPr lang="en-CA" dirty="0"/>
          </a:p>
        </p:txBody>
      </p:sp>
      <p:sp>
        <p:nvSpPr>
          <p:cNvPr id="4" name="Slide Number Placeholder 3"/>
          <p:cNvSpPr>
            <a:spLocks noGrp="1"/>
          </p:cNvSpPr>
          <p:nvPr>
            <p:ph type="sldNum" sz="quarter" idx="11"/>
          </p:nvPr>
        </p:nvSpPr>
        <p:spPr/>
        <p:txBody>
          <a:bodyPr/>
          <a:lstStyle/>
          <a:p>
            <a:fld id="{7151117C-1423-4DD9-847C-E7CC0B1AAE9A}" type="slidenum">
              <a:rPr lang="en-CA" smtClean="0"/>
              <a:t>‹#›</a:t>
            </a:fld>
            <a:endParaRPr lang="en-CA" dirty="0"/>
          </a:p>
        </p:txBody>
      </p:sp>
    </p:spTree>
    <p:extLst>
      <p:ext uri="{BB962C8B-B14F-4D97-AF65-F5344CB8AC3E}">
        <p14:creationId xmlns:p14="http://schemas.microsoft.com/office/powerpoint/2010/main" val="3090609527"/>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720436"/>
            <a:ext cx="12192000" cy="4187230"/>
          </a:xfrm>
          <a:prstGeom prst="rect">
            <a:avLst/>
          </a:prstGeom>
        </p:spPr>
      </p:pic>
      <p:sp>
        <p:nvSpPr>
          <p:cNvPr id="2" name="Title 1"/>
          <p:cNvSpPr>
            <a:spLocks noGrp="1"/>
          </p:cNvSpPr>
          <p:nvPr>
            <p:ph type="title"/>
          </p:nvPr>
        </p:nvSpPr>
        <p:spPr>
          <a:xfrm>
            <a:off x="215900" y="1828800"/>
            <a:ext cx="11747500" cy="830997"/>
          </a:xfrm>
        </p:spPr>
        <p:txBody>
          <a:bodyPr wrap="square" anchor="ctr" anchorCtr="0">
            <a:spAutoFit/>
          </a:bodyPr>
          <a:lstStyle>
            <a:lvl1pPr algn="ctr">
              <a:defRPr sz="6000"/>
            </a:lvl1pPr>
          </a:lstStyle>
          <a:p>
            <a:r>
              <a:rPr lang="en-US" dirty="0" smtClean="0"/>
              <a:t>Click to edit Master title style</a:t>
            </a:r>
            <a:endParaRPr lang="en-CA" dirty="0"/>
          </a:p>
        </p:txBody>
      </p:sp>
      <p:sp>
        <p:nvSpPr>
          <p:cNvPr id="3" name="Text Placeholder 2"/>
          <p:cNvSpPr>
            <a:spLocks noGrp="1"/>
          </p:cNvSpPr>
          <p:nvPr>
            <p:ph type="body" idx="1"/>
          </p:nvPr>
        </p:nvSpPr>
        <p:spPr>
          <a:xfrm>
            <a:off x="228600" y="4419601"/>
            <a:ext cx="11734800" cy="1648690"/>
          </a:xfrm>
        </p:spPr>
        <p:txBody>
          <a:bodyPr anchor="ctr" anchorCtr="0">
            <a:noAutofit/>
          </a:bodyPr>
          <a:lstStyle>
            <a:lvl1pPr marL="0" indent="0" algn="ctr">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smtClean="0"/>
              <a:t>Click to edit Master text styles</a:t>
            </a:r>
          </a:p>
        </p:txBody>
      </p:sp>
      <p:sp>
        <p:nvSpPr>
          <p:cNvPr id="7" name="Footer Placeholder 6"/>
          <p:cNvSpPr>
            <a:spLocks noGrp="1"/>
          </p:cNvSpPr>
          <p:nvPr>
            <p:ph type="ftr" sz="quarter" idx="10"/>
          </p:nvPr>
        </p:nvSpPr>
        <p:spPr/>
        <p:txBody>
          <a:bodyPr/>
          <a:lstStyle/>
          <a:p>
            <a:endParaRPr lang="en-CA" dirty="0"/>
          </a:p>
        </p:txBody>
      </p:sp>
      <p:sp>
        <p:nvSpPr>
          <p:cNvPr id="4" name="Slide Number Placeholder 3"/>
          <p:cNvSpPr>
            <a:spLocks noGrp="1"/>
          </p:cNvSpPr>
          <p:nvPr>
            <p:ph type="sldNum" sz="quarter" idx="11"/>
          </p:nvPr>
        </p:nvSpPr>
        <p:spPr/>
        <p:txBody>
          <a:bodyPr/>
          <a:lstStyle/>
          <a:p>
            <a:fld id="{7151117C-1423-4DD9-847C-E7CC0B1AAE9A}" type="slidenum">
              <a:rPr lang="en-CA" smtClean="0"/>
              <a:t>‹#›</a:t>
            </a:fld>
            <a:endParaRPr lang="en-CA" dirty="0"/>
          </a:p>
        </p:txBody>
      </p:sp>
    </p:spTree>
    <p:extLst>
      <p:ext uri="{BB962C8B-B14F-4D97-AF65-F5344CB8AC3E}">
        <p14:creationId xmlns:p14="http://schemas.microsoft.com/office/powerpoint/2010/main" val="2963959294"/>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228600" y="952500"/>
            <a:ext cx="5867400" cy="52197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4" name="Content Placeholder 3"/>
          <p:cNvSpPr>
            <a:spLocks noGrp="1"/>
          </p:cNvSpPr>
          <p:nvPr>
            <p:ph sz="half" idx="2"/>
          </p:nvPr>
        </p:nvSpPr>
        <p:spPr>
          <a:xfrm>
            <a:off x="6096000" y="952500"/>
            <a:ext cx="5867400" cy="5224463"/>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8" name="Footer Placeholder 7"/>
          <p:cNvSpPr>
            <a:spLocks noGrp="1"/>
          </p:cNvSpPr>
          <p:nvPr>
            <p:ph type="ftr" sz="quarter" idx="10"/>
          </p:nvPr>
        </p:nvSpPr>
        <p:spPr/>
        <p:txBody>
          <a:bodyPr/>
          <a:lstStyle/>
          <a:p>
            <a:endParaRPr lang="en-CA" dirty="0"/>
          </a:p>
        </p:txBody>
      </p:sp>
      <p:sp>
        <p:nvSpPr>
          <p:cNvPr id="5" name="Slide Number Placeholder 4"/>
          <p:cNvSpPr>
            <a:spLocks noGrp="1"/>
          </p:cNvSpPr>
          <p:nvPr>
            <p:ph type="sldNum" sz="quarter" idx="11"/>
          </p:nvPr>
        </p:nvSpPr>
        <p:spPr/>
        <p:txBody>
          <a:bodyPr/>
          <a:lstStyle/>
          <a:p>
            <a:fld id="{7151117C-1423-4DD9-847C-E7CC0B1AAE9A}" type="slidenum">
              <a:rPr lang="en-CA" smtClean="0"/>
              <a:t>‹#›</a:t>
            </a:fld>
            <a:endParaRPr lang="en-CA" dirty="0"/>
          </a:p>
        </p:txBody>
      </p:sp>
    </p:spTree>
    <p:extLst>
      <p:ext uri="{BB962C8B-B14F-4D97-AF65-F5344CB8AC3E}">
        <p14:creationId xmlns:p14="http://schemas.microsoft.com/office/powerpoint/2010/main" val="526769983"/>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28600" y="228600"/>
            <a:ext cx="11126788" cy="498598"/>
          </a:xfrm>
        </p:spPr>
        <p:txBody>
          <a:bodyPr>
            <a:spAutoFit/>
          </a:bodyPr>
          <a:lstStyle/>
          <a:p>
            <a:r>
              <a:rPr lang="en-US" smtClean="0"/>
              <a:t>Click to edit Master title style</a:t>
            </a:r>
            <a:endParaRPr lang="en-CA"/>
          </a:p>
        </p:txBody>
      </p:sp>
      <p:sp>
        <p:nvSpPr>
          <p:cNvPr id="3" name="Text Placeholder 2"/>
          <p:cNvSpPr>
            <a:spLocks noGrp="1"/>
          </p:cNvSpPr>
          <p:nvPr>
            <p:ph type="body" idx="1"/>
          </p:nvPr>
        </p:nvSpPr>
        <p:spPr>
          <a:xfrm>
            <a:off x="228600" y="952500"/>
            <a:ext cx="5867400" cy="87630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228600" y="1828800"/>
            <a:ext cx="5867400" cy="4343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6096000" y="978694"/>
            <a:ext cx="5867400" cy="85010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6096000" y="1854994"/>
            <a:ext cx="5867400" cy="431720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10" name="Footer Placeholder 9"/>
          <p:cNvSpPr>
            <a:spLocks noGrp="1"/>
          </p:cNvSpPr>
          <p:nvPr>
            <p:ph type="ftr" sz="quarter" idx="10"/>
          </p:nvPr>
        </p:nvSpPr>
        <p:spPr/>
        <p:txBody>
          <a:bodyPr/>
          <a:lstStyle/>
          <a:p>
            <a:endParaRPr lang="en-CA" dirty="0"/>
          </a:p>
        </p:txBody>
      </p:sp>
      <p:sp>
        <p:nvSpPr>
          <p:cNvPr id="7" name="Slide Number Placeholder 6"/>
          <p:cNvSpPr>
            <a:spLocks noGrp="1"/>
          </p:cNvSpPr>
          <p:nvPr>
            <p:ph type="sldNum" sz="quarter" idx="11"/>
          </p:nvPr>
        </p:nvSpPr>
        <p:spPr/>
        <p:txBody>
          <a:bodyPr/>
          <a:lstStyle/>
          <a:p>
            <a:fld id="{7151117C-1423-4DD9-847C-E7CC0B1AAE9A}" type="slidenum">
              <a:rPr lang="en-CA" smtClean="0"/>
              <a:t>‹#›</a:t>
            </a:fld>
            <a:endParaRPr lang="en-CA" dirty="0"/>
          </a:p>
        </p:txBody>
      </p:sp>
    </p:spTree>
    <p:extLst>
      <p:ext uri="{BB962C8B-B14F-4D97-AF65-F5344CB8AC3E}">
        <p14:creationId xmlns:p14="http://schemas.microsoft.com/office/powerpoint/2010/main" val="1404358317"/>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6" name="Footer Placeholder 5"/>
          <p:cNvSpPr>
            <a:spLocks noGrp="1"/>
          </p:cNvSpPr>
          <p:nvPr>
            <p:ph type="ftr" sz="quarter" idx="10"/>
          </p:nvPr>
        </p:nvSpPr>
        <p:spPr/>
        <p:txBody>
          <a:bodyPr/>
          <a:lstStyle/>
          <a:p>
            <a:endParaRPr lang="en-CA" dirty="0"/>
          </a:p>
        </p:txBody>
      </p:sp>
      <p:sp>
        <p:nvSpPr>
          <p:cNvPr id="3" name="Slide Number Placeholder 2"/>
          <p:cNvSpPr>
            <a:spLocks noGrp="1"/>
          </p:cNvSpPr>
          <p:nvPr>
            <p:ph type="sldNum" sz="quarter" idx="11"/>
          </p:nvPr>
        </p:nvSpPr>
        <p:spPr/>
        <p:txBody>
          <a:bodyPr/>
          <a:lstStyle/>
          <a:p>
            <a:fld id="{7151117C-1423-4DD9-847C-E7CC0B1AAE9A}" type="slidenum">
              <a:rPr lang="en-CA" smtClean="0"/>
              <a:t>‹#›</a:t>
            </a:fld>
            <a:endParaRPr lang="en-CA" dirty="0"/>
          </a:p>
        </p:txBody>
      </p:sp>
    </p:spTree>
    <p:extLst>
      <p:ext uri="{BB962C8B-B14F-4D97-AF65-F5344CB8AC3E}">
        <p14:creationId xmlns:p14="http://schemas.microsoft.com/office/powerpoint/2010/main" val="4093342733"/>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Footer Placeholder 4"/>
          <p:cNvSpPr>
            <a:spLocks noGrp="1"/>
          </p:cNvSpPr>
          <p:nvPr>
            <p:ph type="ftr" sz="quarter" idx="10"/>
          </p:nvPr>
        </p:nvSpPr>
        <p:spPr/>
        <p:txBody>
          <a:bodyPr/>
          <a:lstStyle/>
          <a:p>
            <a:endParaRPr lang="en-CA" dirty="0"/>
          </a:p>
        </p:txBody>
      </p:sp>
      <p:sp>
        <p:nvSpPr>
          <p:cNvPr id="2" name="Slide Number Placeholder 1"/>
          <p:cNvSpPr>
            <a:spLocks noGrp="1"/>
          </p:cNvSpPr>
          <p:nvPr>
            <p:ph type="sldNum" sz="quarter" idx="11"/>
          </p:nvPr>
        </p:nvSpPr>
        <p:spPr/>
        <p:txBody>
          <a:bodyPr/>
          <a:lstStyle/>
          <a:p>
            <a:fld id="{7151117C-1423-4DD9-847C-E7CC0B1AAE9A}" type="slidenum">
              <a:rPr lang="en-CA" smtClean="0"/>
              <a:t>‹#›</a:t>
            </a:fld>
            <a:endParaRPr lang="en-CA" dirty="0"/>
          </a:p>
        </p:txBody>
      </p:sp>
    </p:spTree>
    <p:extLst>
      <p:ext uri="{BB962C8B-B14F-4D97-AF65-F5344CB8AC3E}">
        <p14:creationId xmlns:p14="http://schemas.microsoft.com/office/powerpoint/2010/main" val="3739136632"/>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0" name="Rectangle 9"/>
          <p:cNvSpPr/>
          <p:nvPr userDrawn="1"/>
        </p:nvSpPr>
        <p:spPr>
          <a:xfrm>
            <a:off x="0" y="0"/>
            <a:ext cx="4114800" cy="1828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 name="Title 1"/>
          <p:cNvSpPr>
            <a:spLocks noGrp="1"/>
          </p:cNvSpPr>
          <p:nvPr>
            <p:ph type="title"/>
          </p:nvPr>
        </p:nvSpPr>
        <p:spPr>
          <a:xfrm>
            <a:off x="228601" y="228600"/>
            <a:ext cx="3747654" cy="1296988"/>
          </a:xfrm>
        </p:spPr>
        <p:txBody>
          <a:bodyPr anchor="b"/>
          <a:lstStyle>
            <a:lvl1pPr>
              <a:defRPr sz="3200"/>
            </a:lvl1pPr>
          </a:lstStyle>
          <a:p>
            <a:r>
              <a:rPr lang="en-US" dirty="0" smtClean="0"/>
              <a:t>Click to edit Master title style</a:t>
            </a:r>
            <a:endParaRPr lang="en-CA" dirty="0"/>
          </a:p>
        </p:txBody>
      </p:sp>
      <p:sp>
        <p:nvSpPr>
          <p:cNvPr id="3" name="Content Placeholder 2"/>
          <p:cNvSpPr>
            <a:spLocks noGrp="1"/>
          </p:cNvSpPr>
          <p:nvPr>
            <p:ph idx="1"/>
          </p:nvPr>
        </p:nvSpPr>
        <p:spPr>
          <a:xfrm>
            <a:off x="4114800" y="0"/>
            <a:ext cx="8077200" cy="618013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4" name="Text Placeholder 3"/>
          <p:cNvSpPr>
            <a:spLocks noGrp="1"/>
          </p:cNvSpPr>
          <p:nvPr>
            <p:ph type="body" sz="half" idx="2"/>
          </p:nvPr>
        </p:nvSpPr>
        <p:spPr>
          <a:xfrm>
            <a:off x="228601" y="1828800"/>
            <a:ext cx="3886200" cy="435133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smtClean="0"/>
              <a:t>Click to edit Master text styles</a:t>
            </a:r>
          </a:p>
        </p:txBody>
      </p:sp>
      <p:sp>
        <p:nvSpPr>
          <p:cNvPr id="8" name="Footer Placeholder 7"/>
          <p:cNvSpPr>
            <a:spLocks noGrp="1"/>
          </p:cNvSpPr>
          <p:nvPr>
            <p:ph type="ftr" sz="quarter" idx="10"/>
          </p:nvPr>
        </p:nvSpPr>
        <p:spPr/>
        <p:txBody>
          <a:bodyPr/>
          <a:lstStyle/>
          <a:p>
            <a:endParaRPr lang="en-CA" dirty="0"/>
          </a:p>
        </p:txBody>
      </p:sp>
      <p:pic>
        <p:nvPicPr>
          <p:cNvPr id="9" name="Picture 8"/>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953180" y="6286500"/>
            <a:ext cx="1010220" cy="457200"/>
          </a:xfrm>
          <a:prstGeom prst="rect">
            <a:avLst/>
          </a:prstGeom>
        </p:spPr>
      </p:pic>
      <p:sp>
        <p:nvSpPr>
          <p:cNvPr id="5" name="Slide Number Placeholder 4"/>
          <p:cNvSpPr>
            <a:spLocks noGrp="1"/>
          </p:cNvSpPr>
          <p:nvPr>
            <p:ph type="sldNum" sz="quarter" idx="11"/>
          </p:nvPr>
        </p:nvSpPr>
        <p:spPr/>
        <p:txBody>
          <a:bodyPr/>
          <a:lstStyle/>
          <a:p>
            <a:fld id="{7151117C-1423-4DD9-847C-E7CC0B1AAE9A}" type="slidenum">
              <a:rPr lang="en-CA" smtClean="0"/>
              <a:t>‹#›</a:t>
            </a:fld>
            <a:endParaRPr lang="en-CA" dirty="0"/>
          </a:p>
        </p:txBody>
      </p:sp>
    </p:spTree>
    <p:extLst>
      <p:ext uri="{BB962C8B-B14F-4D97-AF65-F5344CB8AC3E}">
        <p14:creationId xmlns:p14="http://schemas.microsoft.com/office/powerpoint/2010/main" val="3340510349"/>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ectangle 13"/>
          <p:cNvSpPr/>
          <p:nvPr userDrawn="1"/>
        </p:nvSpPr>
        <p:spPr>
          <a:xfrm>
            <a:off x="0" y="0"/>
            <a:ext cx="12192000" cy="838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 name="Title Placeholder 1"/>
          <p:cNvSpPr>
            <a:spLocks noGrp="1"/>
          </p:cNvSpPr>
          <p:nvPr>
            <p:ph type="title"/>
          </p:nvPr>
        </p:nvSpPr>
        <p:spPr>
          <a:xfrm>
            <a:off x="228600" y="169801"/>
            <a:ext cx="11734800" cy="498598"/>
          </a:xfrm>
          <a:prstGeom prst="rect">
            <a:avLst/>
          </a:prstGeom>
        </p:spPr>
        <p:txBody>
          <a:bodyPr vert="horz" lIns="0" tIns="0" rIns="0" bIns="0" rtlCol="0" anchor="ctr">
            <a:spAutoFit/>
          </a:bodyPr>
          <a:lstStyle/>
          <a:p>
            <a:r>
              <a:rPr lang="en-US" dirty="0" smtClean="0"/>
              <a:t>Click to edit Master title style</a:t>
            </a:r>
            <a:endParaRPr lang="en-CA" dirty="0"/>
          </a:p>
        </p:txBody>
      </p:sp>
      <p:sp>
        <p:nvSpPr>
          <p:cNvPr id="3" name="Text Placeholder 2"/>
          <p:cNvSpPr>
            <a:spLocks noGrp="1"/>
          </p:cNvSpPr>
          <p:nvPr>
            <p:ph type="body" idx="1"/>
          </p:nvPr>
        </p:nvSpPr>
        <p:spPr>
          <a:xfrm>
            <a:off x="228600" y="952500"/>
            <a:ext cx="11734800" cy="5219700"/>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5" name="Footer Placeholder 4"/>
          <p:cNvSpPr>
            <a:spLocks noGrp="1"/>
          </p:cNvSpPr>
          <p:nvPr>
            <p:ph type="ftr" sz="quarter" idx="3"/>
          </p:nvPr>
        </p:nvSpPr>
        <p:spPr>
          <a:xfrm>
            <a:off x="228600" y="6400800"/>
            <a:ext cx="5867400" cy="228600"/>
          </a:xfrm>
          <a:prstGeom prst="rect">
            <a:avLst/>
          </a:prstGeom>
        </p:spPr>
        <p:txBody>
          <a:bodyPr vert="horz" lIns="0" tIns="0" rIns="0" bIns="0" rtlCol="0" anchor="ctr">
            <a:noAutofit/>
          </a:bodyPr>
          <a:lstStyle>
            <a:lvl1pPr algn="l">
              <a:defRPr sz="1200">
                <a:solidFill>
                  <a:schemeClr val="tx1">
                    <a:tint val="75000"/>
                  </a:schemeClr>
                </a:solidFill>
              </a:defRPr>
            </a:lvl1pPr>
          </a:lstStyle>
          <a:p>
            <a:endParaRPr lang="en-CA" dirty="0"/>
          </a:p>
        </p:txBody>
      </p:sp>
      <p:pic>
        <p:nvPicPr>
          <p:cNvPr id="13" name="Picture 12"/>
          <p:cNvPicPr>
            <a:picLocks noChangeAspect="1"/>
          </p:cNvPicPr>
          <p:nvPr userDrawn="1"/>
        </p:nvPicPr>
        <p:blipFill>
          <a:blip r:embed="rId10" cstate="email">
            <a:extLst>
              <a:ext uri="{28A0092B-C50C-407E-A947-70E740481C1C}">
                <a14:useLocalDpi xmlns:a14="http://schemas.microsoft.com/office/drawing/2010/main"/>
              </a:ext>
            </a:extLst>
          </a:blip>
          <a:stretch>
            <a:fillRect/>
          </a:stretch>
        </p:blipFill>
        <p:spPr>
          <a:xfrm>
            <a:off x="10792313" y="6286500"/>
            <a:ext cx="1010220" cy="457200"/>
          </a:xfrm>
          <a:prstGeom prst="rect">
            <a:avLst/>
          </a:prstGeom>
        </p:spPr>
      </p:pic>
      <p:sp>
        <p:nvSpPr>
          <p:cNvPr id="4" name="Slide Number Placeholder 3"/>
          <p:cNvSpPr>
            <a:spLocks noGrp="1"/>
          </p:cNvSpPr>
          <p:nvPr>
            <p:ph type="sldNum" sz="quarter" idx="4"/>
          </p:nvPr>
        </p:nvSpPr>
        <p:spPr>
          <a:xfrm>
            <a:off x="11802533" y="6332537"/>
            <a:ext cx="389467"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151117C-1423-4DD9-847C-E7CC0B1AAE9A}" type="slidenum">
              <a:rPr lang="en-CA" smtClean="0"/>
              <a:t>‹#›</a:t>
            </a:fld>
            <a:endParaRPr lang="en-CA" dirty="0"/>
          </a:p>
        </p:txBody>
      </p:sp>
    </p:spTree>
    <p:extLst>
      <p:ext uri="{BB962C8B-B14F-4D97-AF65-F5344CB8AC3E}">
        <p14:creationId xmlns:p14="http://schemas.microsoft.com/office/powerpoint/2010/main" val="18672359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timing>
    <p:tnLst>
      <p:par>
        <p:cTn id="1" dur="indefinite" restart="never" nodeType="tmRoot"/>
      </p:par>
    </p:tnLst>
  </p:timing>
  <p:hf hdr="0" ftr="0" dt="0"/>
  <p:txStyles>
    <p:titleStyle>
      <a:lvl1pPr algn="l" defTabSz="914400" rtl="0" eaLnBrk="1" latinLnBrk="0" hangingPunct="1">
        <a:lnSpc>
          <a:spcPct val="90000"/>
        </a:lnSpc>
        <a:spcBef>
          <a:spcPct val="0"/>
        </a:spcBef>
        <a:buNone/>
        <a:defRPr sz="36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232" userDrawn="1">
          <p15:clr>
            <a:srgbClr val="F26B43"/>
          </p15:clr>
        </p15:guide>
        <p15:guide id="2" pos="3840" userDrawn="1">
          <p15:clr>
            <a:srgbClr val="F26B43"/>
          </p15:clr>
        </p15:guide>
        <p15:guide id="3" pos="144" userDrawn="1">
          <p15:clr>
            <a:srgbClr val="F26B43"/>
          </p15:clr>
        </p15:guide>
        <p15:guide id="4" orient="horz" pos="144" userDrawn="1">
          <p15:clr>
            <a:srgbClr val="F26B43"/>
          </p15:clr>
        </p15:guide>
        <p15:guide id="5" pos="7536" userDrawn="1">
          <p15:clr>
            <a:srgbClr val="F26B43"/>
          </p15:clr>
        </p15:guide>
        <p15:guide id="6" orient="horz" pos="4176" userDrawn="1">
          <p15:clr>
            <a:srgbClr val="F26B43"/>
          </p15:clr>
        </p15:guide>
        <p15:guide id="7" orient="horz" pos="4032" userDrawn="1">
          <p15:clr>
            <a:srgbClr val="F26B43"/>
          </p15:clr>
        </p15:guide>
        <p15:guide id="8" orient="horz" pos="456" userDrawn="1">
          <p15:clr>
            <a:srgbClr val="F26B43"/>
          </p15:clr>
        </p15:guide>
        <p15:guide id="9" orient="horz" pos="600" userDrawn="1">
          <p15:clr>
            <a:srgbClr val="F26B43"/>
          </p15:clr>
        </p15:guide>
        <p15:guide id="10" orient="horz" pos="3888" userDrawn="1">
          <p15:clr>
            <a:srgbClr val="F26B43"/>
          </p15:clr>
        </p15:guide>
        <p15:guide id="11" pos="1368" userDrawn="1">
          <p15:clr>
            <a:srgbClr val="F26B43"/>
          </p15:clr>
        </p15:guide>
        <p15:guide id="12" orient="horz" pos="1152" userDrawn="1">
          <p15:clr>
            <a:srgbClr val="F26B43"/>
          </p15:clr>
        </p15:guide>
        <p15:guide id="13" orient="horz" pos="1680" userDrawn="1">
          <p15:clr>
            <a:srgbClr val="F26B43"/>
          </p15:clr>
        </p15:guide>
        <p15:guide id="14" pos="2592" userDrawn="1">
          <p15:clr>
            <a:srgbClr val="F26B43"/>
          </p15:clr>
        </p15:guide>
        <p15:guide id="15" pos="5064" userDrawn="1">
          <p15:clr>
            <a:srgbClr val="F26B43"/>
          </p15:clr>
        </p15:guide>
        <p15:guide id="16" orient="horz" pos="2784" userDrawn="1">
          <p15:clr>
            <a:srgbClr val="F26B43"/>
          </p15:clr>
        </p15:guide>
        <p15:guide id="17" pos="6288" userDrawn="1">
          <p15:clr>
            <a:srgbClr val="F26B43"/>
          </p15:clr>
        </p15:guide>
        <p15:guide id="18" orient="horz" pos="3336"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7.jpeg"/><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2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image" Target="../media/image27.png"/></Relationships>
</file>

<file path=ppt/slides/_rels/slide2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spcBef>
                <a:spcPts val="600"/>
              </a:spcBef>
              <a:spcAft>
                <a:spcPts val="600"/>
              </a:spcAft>
            </a:pPr>
            <a:r>
              <a:rPr lang="en-CA" b="1" dirty="0" smtClean="0">
                <a:latin typeface="Century Gothic" panose="020B0502020202020204" pitchFamily="34" charset="0"/>
              </a:rPr>
              <a:t>Fenelon Falls</a:t>
            </a:r>
            <a:r>
              <a:rPr lang="en-CA" dirty="0" smtClean="0"/>
              <a:t/>
            </a:r>
            <a:br>
              <a:rPr lang="en-CA" dirty="0" smtClean="0"/>
            </a:br>
            <a:r>
              <a:rPr lang="en-CA" b="1" dirty="0" smtClean="0">
                <a:latin typeface="Century Gothic" panose="020B0502020202020204" pitchFamily="34" charset="0"/>
              </a:rPr>
              <a:t>Second Crossing</a:t>
            </a:r>
            <a:r>
              <a:rPr lang="en-CA" dirty="0" smtClean="0">
                <a:latin typeface="Century Gothic" panose="020B0502020202020204" pitchFamily="34" charset="0"/>
              </a:rPr>
              <a:t>:</a:t>
            </a:r>
            <a:br>
              <a:rPr lang="en-CA" dirty="0" smtClean="0">
                <a:latin typeface="Century Gothic" panose="020B0502020202020204" pitchFamily="34" charset="0"/>
              </a:rPr>
            </a:br>
            <a:r>
              <a:rPr lang="en-CA" sz="2000" dirty="0" smtClean="0">
                <a:latin typeface="Century Gothic" panose="020B0502020202020204" pitchFamily="34" charset="0"/>
              </a:rPr>
              <a:t>Municipal Class Environmental Assessment</a:t>
            </a:r>
            <a:endParaRPr lang="en-CA" sz="2000" dirty="0">
              <a:latin typeface="Century Gothic" panose="020B0502020202020204" pitchFamily="34" charset="0"/>
            </a:endParaRPr>
          </a:p>
        </p:txBody>
      </p:sp>
      <p:sp>
        <p:nvSpPr>
          <p:cNvPr id="3" name="Subtitle 2"/>
          <p:cNvSpPr>
            <a:spLocks noGrp="1"/>
          </p:cNvSpPr>
          <p:nvPr>
            <p:ph type="subTitle" idx="1"/>
          </p:nvPr>
        </p:nvSpPr>
        <p:spPr/>
        <p:txBody>
          <a:bodyPr>
            <a:normAutofit/>
          </a:bodyPr>
          <a:lstStyle/>
          <a:p>
            <a:r>
              <a:rPr lang="en-CA" b="1" dirty="0" smtClean="0">
                <a:latin typeface="Century Gothic" panose="020B0502020202020204" pitchFamily="34" charset="0"/>
              </a:rPr>
              <a:t>Public Information Centre #3		May 29, 2021</a:t>
            </a:r>
          </a:p>
        </p:txBody>
      </p:sp>
      <p:sp>
        <p:nvSpPr>
          <p:cNvPr id="5" name="Slide Number Placeholder 4"/>
          <p:cNvSpPr>
            <a:spLocks noGrp="1"/>
          </p:cNvSpPr>
          <p:nvPr>
            <p:ph type="sldNum" sz="quarter" idx="11"/>
          </p:nvPr>
        </p:nvSpPr>
        <p:spPr/>
        <p:txBody>
          <a:bodyPr/>
          <a:lstStyle/>
          <a:p>
            <a:fld id="{7151117C-1423-4DD9-847C-E7CC0B1AAE9A}" type="slidenum">
              <a:rPr lang="en-CA" smtClean="0"/>
              <a:t>1</a:t>
            </a:fld>
            <a:endParaRPr lang="en-CA" dirty="0"/>
          </a:p>
        </p:txBody>
      </p:sp>
    </p:spTree>
    <p:extLst>
      <p:ext uri="{BB962C8B-B14F-4D97-AF65-F5344CB8AC3E}">
        <p14:creationId xmlns:p14="http://schemas.microsoft.com/office/powerpoint/2010/main" val="226142491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latin typeface="Century Gothic" panose="020B0502020202020204" pitchFamily="34" charset="0"/>
              </a:rPr>
              <a:t>Agenda</a:t>
            </a:r>
            <a:endParaRPr lang="en-CA" dirty="0">
              <a:latin typeface="Century Gothic" panose="020B0502020202020204" pitchFamily="34" charset="0"/>
            </a:endParaRPr>
          </a:p>
        </p:txBody>
      </p:sp>
      <p:graphicFrame>
        <p:nvGraphicFramePr>
          <p:cNvPr id="4" name="Content Placeholder 3" descr="Presentation Titles" title="Agenda Text Box"/>
          <p:cNvGraphicFramePr>
            <a:graphicFrameLocks noGrp="1"/>
          </p:cNvGraphicFramePr>
          <p:nvPr>
            <p:ph idx="1"/>
            <p:extLst>
              <p:ext uri="{D42A27DB-BD31-4B8C-83A1-F6EECF244321}">
                <p14:modId xmlns:p14="http://schemas.microsoft.com/office/powerpoint/2010/main" val="1936504570"/>
              </p:ext>
            </p:extLst>
          </p:nvPr>
        </p:nvGraphicFramePr>
        <p:xfrm>
          <a:off x="1422966" y="1020657"/>
          <a:ext cx="8534696" cy="3991353"/>
        </p:xfrm>
        <a:graphic>
          <a:graphicData uri="http://schemas.openxmlformats.org/drawingml/2006/table">
            <a:tbl>
              <a:tblPr firstRow="1" bandRow="1">
                <a:tableStyleId>{3B4B98B0-60AC-42C2-AFA5-B58CD77FA1E5}</a:tableStyleId>
              </a:tblPr>
              <a:tblGrid>
                <a:gridCol w="8534696">
                  <a:extLst>
                    <a:ext uri="{9D8B030D-6E8A-4147-A177-3AD203B41FA5}">
                      <a16:colId xmlns:a16="http://schemas.microsoft.com/office/drawing/2014/main" val="20000"/>
                    </a:ext>
                  </a:extLst>
                </a:gridCol>
              </a:tblGrid>
              <a:tr h="435644">
                <a:tc>
                  <a:txBody>
                    <a:bodyPr/>
                    <a:lstStyle/>
                    <a:p>
                      <a:pPr algn="l"/>
                      <a:r>
                        <a:rPr lang="en-CA" sz="2400" dirty="0" smtClean="0"/>
                        <a:t>Item</a:t>
                      </a:r>
                      <a:endParaRPr lang="en-CA" sz="2400" dirty="0"/>
                    </a:p>
                  </a:txBody>
                  <a:tcPr anchor="ctr"/>
                </a:tc>
                <a:extLst>
                  <a:ext uri="{0D108BD9-81ED-4DB2-BD59-A6C34878D82A}">
                    <a16:rowId xmlns:a16="http://schemas.microsoft.com/office/drawing/2014/main" val="10000"/>
                  </a:ext>
                </a:extLst>
              </a:tr>
              <a:tr h="71379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2400" dirty="0" smtClean="0"/>
                        <a:t>1. Overview of Work Completed</a:t>
                      </a:r>
                    </a:p>
                  </a:txBody>
                  <a:tcPr anchor="ctr"/>
                </a:tc>
                <a:extLst>
                  <a:ext uri="{0D108BD9-81ED-4DB2-BD59-A6C34878D82A}">
                    <a16:rowId xmlns:a16="http://schemas.microsoft.com/office/drawing/2014/main" val="10001"/>
                  </a:ext>
                </a:extLst>
              </a:tr>
              <a:tr h="56407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2400" dirty="0" smtClean="0"/>
                        <a:t>2. In-Town Traffic Improvements</a:t>
                      </a:r>
                    </a:p>
                  </a:txBody>
                  <a:tcPr anchor="ctr"/>
                </a:tc>
                <a:extLst>
                  <a:ext uri="{0D108BD9-81ED-4DB2-BD59-A6C34878D82A}">
                    <a16:rowId xmlns:a16="http://schemas.microsoft.com/office/drawing/2014/main" val="10002"/>
                  </a:ext>
                </a:extLst>
              </a:tr>
              <a:tr h="56407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CA" sz="2400" dirty="0" smtClean="0"/>
                        <a:t>3. EA Options Review</a:t>
                      </a:r>
                    </a:p>
                  </a:txBody>
                  <a:tcPr anchor="ctr"/>
                </a:tc>
                <a:extLst>
                  <a:ext uri="{0D108BD9-81ED-4DB2-BD59-A6C34878D82A}">
                    <a16:rowId xmlns:a16="http://schemas.microsoft.com/office/drawing/2014/main" val="10003"/>
                  </a:ext>
                </a:extLst>
              </a:tr>
              <a:tr h="56407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CA" sz="2400" dirty="0" smtClean="0"/>
                        <a:t>4. Summary of Recommendations</a:t>
                      </a:r>
                    </a:p>
                  </a:txBody>
                  <a:tcPr anchor="ctr"/>
                </a:tc>
                <a:extLst>
                  <a:ext uri="{0D108BD9-81ED-4DB2-BD59-A6C34878D82A}">
                    <a16:rowId xmlns:a16="http://schemas.microsoft.com/office/drawing/2014/main" val="10004"/>
                  </a:ext>
                </a:extLst>
              </a:tr>
              <a:tr h="56407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CA" sz="2400" dirty="0" smtClean="0"/>
                        <a:t>5. Next Steps</a:t>
                      </a:r>
                    </a:p>
                  </a:txBody>
                  <a:tcPr anchor="ctr"/>
                </a:tc>
                <a:extLst>
                  <a:ext uri="{0D108BD9-81ED-4DB2-BD59-A6C34878D82A}">
                    <a16:rowId xmlns:a16="http://schemas.microsoft.com/office/drawing/2014/main" val="10005"/>
                  </a:ext>
                </a:extLst>
              </a:tr>
              <a:tr h="56407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CA" sz="2400" dirty="0" smtClean="0"/>
                        <a:t>6. Q&amp;A</a:t>
                      </a:r>
                    </a:p>
                  </a:txBody>
                  <a:tcPr anchor="ctr"/>
                </a:tc>
                <a:extLst>
                  <a:ext uri="{0D108BD9-81ED-4DB2-BD59-A6C34878D82A}">
                    <a16:rowId xmlns:a16="http://schemas.microsoft.com/office/drawing/2014/main" val="10006"/>
                  </a:ext>
                </a:extLst>
              </a:tr>
            </a:tbl>
          </a:graphicData>
        </a:graphic>
      </p:graphicFrame>
      <p:sp>
        <p:nvSpPr>
          <p:cNvPr id="3" name="Slide Number Placeholder 2"/>
          <p:cNvSpPr>
            <a:spLocks noGrp="1"/>
          </p:cNvSpPr>
          <p:nvPr>
            <p:ph type="sldNum" sz="quarter" idx="11"/>
          </p:nvPr>
        </p:nvSpPr>
        <p:spPr/>
        <p:txBody>
          <a:bodyPr/>
          <a:lstStyle/>
          <a:p>
            <a:fld id="{7151117C-1423-4DD9-847C-E7CC0B1AAE9A}" type="slidenum">
              <a:rPr lang="en-CA" smtClean="0"/>
              <a:t>2</a:t>
            </a:fld>
            <a:endParaRPr lang="en-CA" dirty="0"/>
          </a:p>
        </p:txBody>
      </p:sp>
      <p:sp>
        <p:nvSpPr>
          <p:cNvPr id="5" name="TextBox 4"/>
          <p:cNvSpPr txBox="1"/>
          <p:nvPr/>
        </p:nvSpPr>
        <p:spPr>
          <a:xfrm>
            <a:off x="844658" y="5540644"/>
            <a:ext cx="9972345" cy="461665"/>
          </a:xfrm>
          <a:prstGeom prst="rect">
            <a:avLst/>
          </a:prstGeom>
          <a:noFill/>
        </p:spPr>
        <p:txBody>
          <a:bodyPr wrap="none" rtlCol="0">
            <a:spAutoFit/>
          </a:bodyPr>
          <a:lstStyle/>
          <a:p>
            <a:r>
              <a:rPr lang="en-CA" sz="2400" b="1" dirty="0" smtClean="0"/>
              <a:t>We are recording the presentation to be able to post on the project website. </a:t>
            </a:r>
            <a:endParaRPr lang="en-CA" sz="2400" b="1" dirty="0"/>
          </a:p>
        </p:txBody>
      </p:sp>
    </p:spTree>
    <p:extLst>
      <p:ext uri="{BB962C8B-B14F-4D97-AF65-F5344CB8AC3E}">
        <p14:creationId xmlns:p14="http://schemas.microsoft.com/office/powerpoint/2010/main" val="398341767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latin typeface="Century Gothic" panose="020B0502020202020204" pitchFamily="34" charset="0"/>
              </a:rPr>
              <a:t>Q &amp; A</a:t>
            </a:r>
            <a:endParaRPr lang="en-CA" dirty="0"/>
          </a:p>
        </p:txBody>
      </p:sp>
      <p:sp>
        <p:nvSpPr>
          <p:cNvPr id="3" name="Content Placeholder 2"/>
          <p:cNvSpPr>
            <a:spLocks noGrp="1"/>
          </p:cNvSpPr>
          <p:nvPr>
            <p:ph idx="1"/>
          </p:nvPr>
        </p:nvSpPr>
        <p:spPr/>
        <p:txBody>
          <a:bodyPr/>
          <a:lstStyle/>
          <a:p>
            <a:r>
              <a:rPr lang="en-CA" b="1" dirty="0" smtClean="0"/>
              <a:t>During the Q&amp;A period</a:t>
            </a:r>
            <a:r>
              <a:rPr lang="en-CA" dirty="0" smtClean="0"/>
              <a:t>, for those on the Zoom meeting link, please enter your questions into the </a:t>
            </a:r>
            <a:r>
              <a:rPr lang="en-CA" b="1" dirty="0" smtClean="0"/>
              <a:t>Q&amp;A box or raise your hand</a:t>
            </a:r>
            <a:r>
              <a:rPr lang="en-CA" dirty="0" smtClean="0"/>
              <a:t> using the raise hand function found at the bottom of the screen. We will repeat these instructions during the Q&amp;A period.</a:t>
            </a:r>
            <a:endParaRPr lang="en-CA" dirty="0"/>
          </a:p>
        </p:txBody>
      </p:sp>
      <p:sp>
        <p:nvSpPr>
          <p:cNvPr id="4" name="Slide Number Placeholder 3"/>
          <p:cNvSpPr>
            <a:spLocks noGrp="1"/>
          </p:cNvSpPr>
          <p:nvPr>
            <p:ph type="sldNum" sz="quarter" idx="11"/>
          </p:nvPr>
        </p:nvSpPr>
        <p:spPr/>
        <p:txBody>
          <a:bodyPr/>
          <a:lstStyle/>
          <a:p>
            <a:fld id="{7151117C-1423-4DD9-847C-E7CC0B1AAE9A}" type="slidenum">
              <a:rPr lang="en-CA" smtClean="0"/>
              <a:t>3</a:t>
            </a:fld>
            <a:endParaRPr lang="en-CA" dirty="0"/>
          </a:p>
        </p:txBody>
      </p:sp>
      <p:pic>
        <p:nvPicPr>
          <p:cNvPr id="1026" name="Picture 2" descr="How to Raise a Hand in a Zoom Meeting"/>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9294145" y="2216257"/>
            <a:ext cx="2669255" cy="456328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ow to Raise Your Hand in Zoom on Desktop or Mobile"/>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6714063" y="2216257"/>
            <a:ext cx="2292163" cy="4589572"/>
          </a:xfrm>
          <a:prstGeom prst="rect">
            <a:avLst/>
          </a:prstGeom>
          <a:noFill/>
          <a:extLst>
            <a:ext uri="{909E8E84-426E-40DD-AFC4-6F175D3DCCD1}">
              <a14:hiddenFill xmlns:a14="http://schemas.microsoft.com/office/drawing/2010/main">
                <a:solidFill>
                  <a:srgbClr val="FFFFFF"/>
                </a:solidFill>
              </a14:hiddenFill>
            </a:ext>
          </a:extLst>
        </p:spPr>
      </p:pic>
      <p:grpSp>
        <p:nvGrpSpPr>
          <p:cNvPr id="6" name="Group 5"/>
          <p:cNvGrpSpPr/>
          <p:nvPr/>
        </p:nvGrpSpPr>
        <p:grpSpPr>
          <a:xfrm>
            <a:off x="488696" y="2216257"/>
            <a:ext cx="5822211" cy="3586567"/>
            <a:chOff x="411297" y="1845588"/>
            <a:chExt cx="5822211" cy="3586567"/>
          </a:xfrm>
        </p:grpSpPr>
        <p:pic>
          <p:nvPicPr>
            <p:cNvPr id="1030" name="Picture 6" descr="How to Q&amp;A"/>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411297" y="1845588"/>
              <a:ext cx="5822211" cy="3586567"/>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2100020" y="2952427"/>
              <a:ext cx="2634712" cy="1131376"/>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CA" dirty="0" smtClean="0"/>
                <a:t>Name</a:t>
              </a:r>
              <a:endParaRPr lang="en-CA" dirty="0"/>
            </a:p>
          </p:txBody>
        </p:sp>
      </p:grpSp>
      <p:sp>
        <p:nvSpPr>
          <p:cNvPr id="7" name="TextBox 6"/>
          <p:cNvSpPr txBox="1"/>
          <p:nvPr/>
        </p:nvSpPr>
        <p:spPr>
          <a:xfrm>
            <a:off x="488696" y="6172200"/>
            <a:ext cx="5516897" cy="369332"/>
          </a:xfrm>
          <a:prstGeom prst="rect">
            <a:avLst/>
          </a:prstGeom>
          <a:noFill/>
        </p:spPr>
        <p:txBody>
          <a:bodyPr wrap="square" rtlCol="0">
            <a:spAutoFit/>
          </a:bodyPr>
          <a:lstStyle/>
          <a:p>
            <a:r>
              <a:rPr lang="en-CA" b="1" dirty="0" smtClean="0"/>
              <a:t>If calling in on telephone, press *9 to raise your hand</a:t>
            </a:r>
            <a:endParaRPr lang="en-CA" b="1" dirty="0"/>
          </a:p>
        </p:txBody>
      </p:sp>
    </p:spTree>
    <p:extLst>
      <p:ext uri="{BB962C8B-B14F-4D97-AF65-F5344CB8AC3E}">
        <p14:creationId xmlns:p14="http://schemas.microsoft.com/office/powerpoint/2010/main" val="34315848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0" rIns="0" bIns="0" rtlCol="0" anchor="ctr">
            <a:spAutoFit/>
          </a:bodyPr>
          <a:lstStyle/>
          <a:p>
            <a:r>
              <a:rPr lang="en-CA" dirty="0" smtClean="0">
                <a:latin typeface="Century Gothic" panose="020B0502020202020204" pitchFamily="34" charset="0"/>
              </a:rPr>
              <a:t>Purpose Meeting </a:t>
            </a:r>
            <a:endParaRPr lang="en-CA" dirty="0">
              <a:latin typeface="Century Gothic" panose="020B0502020202020204" pitchFamily="34" charset="0"/>
            </a:endParaRPr>
          </a:p>
        </p:txBody>
      </p:sp>
      <p:sp>
        <p:nvSpPr>
          <p:cNvPr id="3" name="Content Placeholder 2"/>
          <p:cNvSpPr>
            <a:spLocks noGrp="1"/>
          </p:cNvSpPr>
          <p:nvPr>
            <p:ph idx="1"/>
          </p:nvPr>
        </p:nvSpPr>
        <p:spPr/>
        <p:txBody>
          <a:bodyPr>
            <a:normAutofit/>
          </a:bodyPr>
          <a:lstStyle/>
          <a:p>
            <a:r>
              <a:rPr lang="en-CA" sz="2800" dirty="0" smtClean="0"/>
              <a:t>Present information on work completed</a:t>
            </a:r>
          </a:p>
          <a:p>
            <a:r>
              <a:rPr lang="en-CA" sz="2800" dirty="0" smtClean="0"/>
              <a:t>Present input from consultation with stakeholders and the community</a:t>
            </a:r>
          </a:p>
          <a:p>
            <a:r>
              <a:rPr lang="en-CA" sz="2800" dirty="0" smtClean="0"/>
              <a:t>Present preliminary recommendations for discussion</a:t>
            </a:r>
          </a:p>
          <a:p>
            <a:pPr>
              <a:spcAft>
                <a:spcPts val="1200"/>
              </a:spcAft>
            </a:pPr>
            <a:r>
              <a:rPr lang="en-CA" sz="2800" dirty="0" smtClean="0"/>
              <a:t>Address questions </a:t>
            </a:r>
          </a:p>
          <a:p>
            <a:pPr lvl="1">
              <a:spcAft>
                <a:spcPts val="1200"/>
              </a:spcAft>
            </a:pPr>
            <a:r>
              <a:rPr lang="en-CA" sz="2600" dirty="0" smtClean="0"/>
              <a:t>Thank you to those who sent questions in advance of the meeting today. We have tried to answer many of the questions through presentation materials. Will have time for further discussion and questions after the presentation. </a:t>
            </a:r>
          </a:p>
          <a:p>
            <a:pPr marL="0" indent="0">
              <a:buNone/>
            </a:pPr>
            <a:r>
              <a:rPr lang="en-CA" sz="2800" dirty="0" smtClean="0"/>
              <a:t>Following this meeting, comments can be submitted up until </a:t>
            </a:r>
            <a:r>
              <a:rPr lang="en-CA" sz="2800" b="1" dirty="0" smtClean="0"/>
              <a:t>June 15, 2021</a:t>
            </a:r>
            <a:r>
              <a:rPr lang="en-CA" sz="2800" dirty="0" smtClean="0"/>
              <a:t>. A summary report including public input will be provided to Council.</a:t>
            </a:r>
            <a:endParaRPr lang="en-CA" sz="2800" dirty="0"/>
          </a:p>
        </p:txBody>
      </p:sp>
      <p:sp>
        <p:nvSpPr>
          <p:cNvPr id="4" name="Slide Number Placeholder 3"/>
          <p:cNvSpPr>
            <a:spLocks noGrp="1"/>
          </p:cNvSpPr>
          <p:nvPr>
            <p:ph type="sldNum" sz="quarter" idx="11"/>
          </p:nvPr>
        </p:nvSpPr>
        <p:spPr/>
        <p:txBody>
          <a:bodyPr/>
          <a:lstStyle/>
          <a:p>
            <a:fld id="{7151117C-1423-4DD9-847C-E7CC0B1AAE9A}" type="slidenum">
              <a:rPr lang="en-CA" smtClean="0"/>
              <a:t>4</a:t>
            </a:fld>
            <a:endParaRPr lang="en-CA" dirty="0"/>
          </a:p>
        </p:txBody>
      </p:sp>
    </p:spTree>
    <p:extLst>
      <p:ext uri="{BB962C8B-B14F-4D97-AF65-F5344CB8AC3E}">
        <p14:creationId xmlns:p14="http://schemas.microsoft.com/office/powerpoint/2010/main" val="279347832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descr="Aerial of Colborne Street in downtown Fenelon Falls.&#10;The Key Problems that we are focused on addressing in this study are: &#10;" title="Background Photo"/>
          <p:cNvGrpSpPr/>
          <p:nvPr/>
        </p:nvGrpSpPr>
        <p:grpSpPr>
          <a:xfrm>
            <a:off x="-153968" y="867475"/>
            <a:ext cx="12345968" cy="6205929"/>
            <a:chOff x="-153968" y="778493"/>
            <a:chExt cx="12345968" cy="6205929"/>
          </a:xfrm>
        </p:grpSpPr>
        <p:pic>
          <p:nvPicPr>
            <p:cNvPr id="18" name="Picture 17" descr="Aerial of Colborne Street in downtown Fenelon Falls" title="Background Photo"/>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2331" y="790576"/>
              <a:ext cx="12194331" cy="6132738"/>
            </a:xfrm>
            <a:prstGeom prst="rect">
              <a:avLst/>
            </a:prstGeom>
          </p:spPr>
        </p:pic>
        <p:sp>
          <p:nvSpPr>
            <p:cNvPr id="7" name="Freeform 6"/>
            <p:cNvSpPr/>
            <p:nvPr/>
          </p:nvSpPr>
          <p:spPr>
            <a:xfrm>
              <a:off x="5440498" y="778493"/>
              <a:ext cx="6751502" cy="6183086"/>
            </a:xfrm>
            <a:custGeom>
              <a:avLst/>
              <a:gdLst>
                <a:gd name="connsiteX0" fmla="*/ 0 w 6676571"/>
                <a:gd name="connsiteY0" fmla="*/ 6168571 h 6197600"/>
                <a:gd name="connsiteX1" fmla="*/ 0 w 6676571"/>
                <a:gd name="connsiteY1" fmla="*/ 5805714 h 6197600"/>
                <a:gd name="connsiteX2" fmla="*/ 798286 w 6676571"/>
                <a:gd name="connsiteY2" fmla="*/ 4252686 h 6197600"/>
                <a:gd name="connsiteX3" fmla="*/ 2525486 w 6676571"/>
                <a:gd name="connsiteY3" fmla="*/ 1799771 h 6197600"/>
                <a:gd name="connsiteX4" fmla="*/ 2293257 w 6676571"/>
                <a:gd name="connsiteY4" fmla="*/ 1640114 h 6197600"/>
                <a:gd name="connsiteX5" fmla="*/ 3251200 w 6676571"/>
                <a:gd name="connsiteY5" fmla="*/ 0 h 6197600"/>
                <a:gd name="connsiteX6" fmla="*/ 6676571 w 6676571"/>
                <a:gd name="connsiteY6" fmla="*/ 14514 h 6197600"/>
                <a:gd name="connsiteX7" fmla="*/ 6676571 w 6676571"/>
                <a:gd name="connsiteY7" fmla="*/ 6197600 h 6197600"/>
                <a:gd name="connsiteX8" fmla="*/ 0 w 6676571"/>
                <a:gd name="connsiteY8" fmla="*/ 6168571 h 6197600"/>
                <a:gd name="connsiteX0" fmla="*/ 0 w 6676571"/>
                <a:gd name="connsiteY0" fmla="*/ 6154057 h 6183086"/>
                <a:gd name="connsiteX1" fmla="*/ 0 w 6676571"/>
                <a:gd name="connsiteY1" fmla="*/ 5791200 h 6183086"/>
                <a:gd name="connsiteX2" fmla="*/ 798286 w 6676571"/>
                <a:gd name="connsiteY2" fmla="*/ 4238172 h 6183086"/>
                <a:gd name="connsiteX3" fmla="*/ 2525486 w 6676571"/>
                <a:gd name="connsiteY3" fmla="*/ 1785257 h 6183086"/>
                <a:gd name="connsiteX4" fmla="*/ 2293257 w 6676571"/>
                <a:gd name="connsiteY4" fmla="*/ 1625600 h 6183086"/>
                <a:gd name="connsiteX5" fmla="*/ 3439885 w 6676571"/>
                <a:gd name="connsiteY5" fmla="*/ 14515 h 6183086"/>
                <a:gd name="connsiteX6" fmla="*/ 6676571 w 6676571"/>
                <a:gd name="connsiteY6" fmla="*/ 0 h 6183086"/>
                <a:gd name="connsiteX7" fmla="*/ 6676571 w 6676571"/>
                <a:gd name="connsiteY7" fmla="*/ 6183086 h 6183086"/>
                <a:gd name="connsiteX8" fmla="*/ 0 w 6676571"/>
                <a:gd name="connsiteY8" fmla="*/ 6154057 h 6183086"/>
                <a:gd name="connsiteX0" fmla="*/ 0 w 6676571"/>
                <a:gd name="connsiteY0" fmla="*/ 6154057 h 6183086"/>
                <a:gd name="connsiteX1" fmla="*/ 0 w 6676571"/>
                <a:gd name="connsiteY1" fmla="*/ 5791200 h 6183086"/>
                <a:gd name="connsiteX2" fmla="*/ 798286 w 6676571"/>
                <a:gd name="connsiteY2" fmla="*/ 4238172 h 6183086"/>
                <a:gd name="connsiteX3" fmla="*/ 2525486 w 6676571"/>
                <a:gd name="connsiteY3" fmla="*/ 1785257 h 6183086"/>
                <a:gd name="connsiteX4" fmla="*/ 2293257 w 6676571"/>
                <a:gd name="connsiteY4" fmla="*/ 1625600 h 6183086"/>
                <a:gd name="connsiteX5" fmla="*/ 3338285 w 6676571"/>
                <a:gd name="connsiteY5" fmla="*/ 14515 h 6183086"/>
                <a:gd name="connsiteX6" fmla="*/ 6676571 w 6676571"/>
                <a:gd name="connsiteY6" fmla="*/ 0 h 6183086"/>
                <a:gd name="connsiteX7" fmla="*/ 6676571 w 6676571"/>
                <a:gd name="connsiteY7" fmla="*/ 6183086 h 6183086"/>
                <a:gd name="connsiteX8" fmla="*/ 0 w 6676571"/>
                <a:gd name="connsiteY8" fmla="*/ 6154057 h 6183086"/>
                <a:gd name="connsiteX0" fmla="*/ 0 w 6676571"/>
                <a:gd name="connsiteY0" fmla="*/ 6154057 h 6183086"/>
                <a:gd name="connsiteX1" fmla="*/ 0 w 6676571"/>
                <a:gd name="connsiteY1" fmla="*/ 5791200 h 6183086"/>
                <a:gd name="connsiteX2" fmla="*/ 841828 w 6676571"/>
                <a:gd name="connsiteY2" fmla="*/ 4223658 h 6183086"/>
                <a:gd name="connsiteX3" fmla="*/ 2525486 w 6676571"/>
                <a:gd name="connsiteY3" fmla="*/ 1785257 h 6183086"/>
                <a:gd name="connsiteX4" fmla="*/ 2293257 w 6676571"/>
                <a:gd name="connsiteY4" fmla="*/ 1625600 h 6183086"/>
                <a:gd name="connsiteX5" fmla="*/ 3338285 w 6676571"/>
                <a:gd name="connsiteY5" fmla="*/ 14515 h 6183086"/>
                <a:gd name="connsiteX6" fmla="*/ 6676571 w 6676571"/>
                <a:gd name="connsiteY6" fmla="*/ 0 h 6183086"/>
                <a:gd name="connsiteX7" fmla="*/ 6676571 w 6676571"/>
                <a:gd name="connsiteY7" fmla="*/ 6183086 h 6183086"/>
                <a:gd name="connsiteX8" fmla="*/ 0 w 6676571"/>
                <a:gd name="connsiteY8" fmla="*/ 6154057 h 6183086"/>
                <a:gd name="connsiteX0" fmla="*/ 0 w 6676571"/>
                <a:gd name="connsiteY0" fmla="*/ 6154057 h 6183086"/>
                <a:gd name="connsiteX1" fmla="*/ 0 w 6676571"/>
                <a:gd name="connsiteY1" fmla="*/ 5791200 h 6183086"/>
                <a:gd name="connsiteX2" fmla="*/ 121557 w 6676571"/>
                <a:gd name="connsiteY2" fmla="*/ 5561693 h 6183086"/>
                <a:gd name="connsiteX3" fmla="*/ 841828 w 6676571"/>
                <a:gd name="connsiteY3" fmla="*/ 4223658 h 6183086"/>
                <a:gd name="connsiteX4" fmla="*/ 2525486 w 6676571"/>
                <a:gd name="connsiteY4" fmla="*/ 1785257 h 6183086"/>
                <a:gd name="connsiteX5" fmla="*/ 2293257 w 6676571"/>
                <a:gd name="connsiteY5" fmla="*/ 1625600 h 6183086"/>
                <a:gd name="connsiteX6" fmla="*/ 3338285 w 6676571"/>
                <a:gd name="connsiteY6" fmla="*/ 14515 h 6183086"/>
                <a:gd name="connsiteX7" fmla="*/ 6676571 w 6676571"/>
                <a:gd name="connsiteY7" fmla="*/ 0 h 6183086"/>
                <a:gd name="connsiteX8" fmla="*/ 6676571 w 6676571"/>
                <a:gd name="connsiteY8" fmla="*/ 6183086 h 6183086"/>
                <a:gd name="connsiteX9" fmla="*/ 0 w 6676571"/>
                <a:gd name="connsiteY9" fmla="*/ 6154057 h 6183086"/>
                <a:gd name="connsiteX0" fmla="*/ 0 w 6676571"/>
                <a:gd name="connsiteY0" fmla="*/ 6154057 h 6183086"/>
                <a:gd name="connsiteX1" fmla="*/ 0 w 6676571"/>
                <a:gd name="connsiteY1" fmla="*/ 5791200 h 6183086"/>
                <a:gd name="connsiteX2" fmla="*/ 64407 w 6676571"/>
                <a:gd name="connsiteY2" fmla="*/ 5187043 h 6183086"/>
                <a:gd name="connsiteX3" fmla="*/ 841828 w 6676571"/>
                <a:gd name="connsiteY3" fmla="*/ 4223658 h 6183086"/>
                <a:gd name="connsiteX4" fmla="*/ 2525486 w 6676571"/>
                <a:gd name="connsiteY4" fmla="*/ 1785257 h 6183086"/>
                <a:gd name="connsiteX5" fmla="*/ 2293257 w 6676571"/>
                <a:gd name="connsiteY5" fmla="*/ 1625600 h 6183086"/>
                <a:gd name="connsiteX6" fmla="*/ 3338285 w 6676571"/>
                <a:gd name="connsiteY6" fmla="*/ 14515 h 6183086"/>
                <a:gd name="connsiteX7" fmla="*/ 6676571 w 6676571"/>
                <a:gd name="connsiteY7" fmla="*/ 0 h 6183086"/>
                <a:gd name="connsiteX8" fmla="*/ 6676571 w 6676571"/>
                <a:gd name="connsiteY8" fmla="*/ 6183086 h 6183086"/>
                <a:gd name="connsiteX9" fmla="*/ 0 w 6676571"/>
                <a:gd name="connsiteY9" fmla="*/ 6154057 h 6183086"/>
                <a:gd name="connsiteX0" fmla="*/ 0 w 6676571"/>
                <a:gd name="connsiteY0" fmla="*/ 6154057 h 6183086"/>
                <a:gd name="connsiteX1" fmla="*/ 0 w 6676571"/>
                <a:gd name="connsiteY1" fmla="*/ 5791200 h 6183086"/>
                <a:gd name="connsiteX2" fmla="*/ 96157 w 6676571"/>
                <a:gd name="connsiteY2" fmla="*/ 5491843 h 6183086"/>
                <a:gd name="connsiteX3" fmla="*/ 841828 w 6676571"/>
                <a:gd name="connsiteY3" fmla="*/ 4223658 h 6183086"/>
                <a:gd name="connsiteX4" fmla="*/ 2525486 w 6676571"/>
                <a:gd name="connsiteY4" fmla="*/ 1785257 h 6183086"/>
                <a:gd name="connsiteX5" fmla="*/ 2293257 w 6676571"/>
                <a:gd name="connsiteY5" fmla="*/ 1625600 h 6183086"/>
                <a:gd name="connsiteX6" fmla="*/ 3338285 w 6676571"/>
                <a:gd name="connsiteY6" fmla="*/ 14515 h 6183086"/>
                <a:gd name="connsiteX7" fmla="*/ 6676571 w 6676571"/>
                <a:gd name="connsiteY7" fmla="*/ 0 h 6183086"/>
                <a:gd name="connsiteX8" fmla="*/ 6676571 w 6676571"/>
                <a:gd name="connsiteY8" fmla="*/ 6183086 h 6183086"/>
                <a:gd name="connsiteX9" fmla="*/ 0 w 6676571"/>
                <a:gd name="connsiteY9" fmla="*/ 6154057 h 6183086"/>
                <a:gd name="connsiteX0" fmla="*/ 0 w 6676571"/>
                <a:gd name="connsiteY0" fmla="*/ 6154057 h 6183086"/>
                <a:gd name="connsiteX1" fmla="*/ 0 w 6676571"/>
                <a:gd name="connsiteY1" fmla="*/ 5791200 h 6183086"/>
                <a:gd name="connsiteX2" fmla="*/ 96157 w 6676571"/>
                <a:gd name="connsiteY2" fmla="*/ 5491843 h 6183086"/>
                <a:gd name="connsiteX3" fmla="*/ 822778 w 6676571"/>
                <a:gd name="connsiteY3" fmla="*/ 4376058 h 6183086"/>
                <a:gd name="connsiteX4" fmla="*/ 2525486 w 6676571"/>
                <a:gd name="connsiteY4" fmla="*/ 1785257 h 6183086"/>
                <a:gd name="connsiteX5" fmla="*/ 2293257 w 6676571"/>
                <a:gd name="connsiteY5" fmla="*/ 1625600 h 6183086"/>
                <a:gd name="connsiteX6" fmla="*/ 3338285 w 6676571"/>
                <a:gd name="connsiteY6" fmla="*/ 14515 h 6183086"/>
                <a:gd name="connsiteX7" fmla="*/ 6676571 w 6676571"/>
                <a:gd name="connsiteY7" fmla="*/ 0 h 6183086"/>
                <a:gd name="connsiteX8" fmla="*/ 6676571 w 6676571"/>
                <a:gd name="connsiteY8" fmla="*/ 6183086 h 6183086"/>
                <a:gd name="connsiteX9" fmla="*/ 0 w 6676571"/>
                <a:gd name="connsiteY9" fmla="*/ 6154057 h 6183086"/>
                <a:gd name="connsiteX0" fmla="*/ 0 w 6676571"/>
                <a:gd name="connsiteY0" fmla="*/ 6154057 h 6183086"/>
                <a:gd name="connsiteX1" fmla="*/ 0 w 6676571"/>
                <a:gd name="connsiteY1" fmla="*/ 5791200 h 6183086"/>
                <a:gd name="connsiteX2" fmla="*/ 96157 w 6676571"/>
                <a:gd name="connsiteY2" fmla="*/ 5491843 h 6183086"/>
                <a:gd name="connsiteX3" fmla="*/ 822778 w 6676571"/>
                <a:gd name="connsiteY3" fmla="*/ 4376058 h 6183086"/>
                <a:gd name="connsiteX4" fmla="*/ 1465036 w 6676571"/>
                <a:gd name="connsiteY4" fmla="*/ 2852057 h 6183086"/>
                <a:gd name="connsiteX5" fmla="*/ 2293257 w 6676571"/>
                <a:gd name="connsiteY5" fmla="*/ 1625600 h 6183086"/>
                <a:gd name="connsiteX6" fmla="*/ 3338285 w 6676571"/>
                <a:gd name="connsiteY6" fmla="*/ 14515 h 6183086"/>
                <a:gd name="connsiteX7" fmla="*/ 6676571 w 6676571"/>
                <a:gd name="connsiteY7" fmla="*/ 0 h 6183086"/>
                <a:gd name="connsiteX8" fmla="*/ 6676571 w 6676571"/>
                <a:gd name="connsiteY8" fmla="*/ 6183086 h 6183086"/>
                <a:gd name="connsiteX9" fmla="*/ 0 w 6676571"/>
                <a:gd name="connsiteY9" fmla="*/ 6154057 h 6183086"/>
                <a:gd name="connsiteX0" fmla="*/ 0 w 6676571"/>
                <a:gd name="connsiteY0" fmla="*/ 6154057 h 6183086"/>
                <a:gd name="connsiteX1" fmla="*/ 0 w 6676571"/>
                <a:gd name="connsiteY1" fmla="*/ 5791200 h 6183086"/>
                <a:gd name="connsiteX2" fmla="*/ 96157 w 6676571"/>
                <a:gd name="connsiteY2" fmla="*/ 5491843 h 6183086"/>
                <a:gd name="connsiteX3" fmla="*/ 822778 w 6676571"/>
                <a:gd name="connsiteY3" fmla="*/ 4376058 h 6183086"/>
                <a:gd name="connsiteX4" fmla="*/ 2658836 w 6676571"/>
                <a:gd name="connsiteY4" fmla="*/ 1861457 h 6183086"/>
                <a:gd name="connsiteX5" fmla="*/ 2293257 w 6676571"/>
                <a:gd name="connsiteY5" fmla="*/ 1625600 h 6183086"/>
                <a:gd name="connsiteX6" fmla="*/ 3338285 w 6676571"/>
                <a:gd name="connsiteY6" fmla="*/ 14515 h 6183086"/>
                <a:gd name="connsiteX7" fmla="*/ 6676571 w 6676571"/>
                <a:gd name="connsiteY7" fmla="*/ 0 h 6183086"/>
                <a:gd name="connsiteX8" fmla="*/ 6676571 w 6676571"/>
                <a:gd name="connsiteY8" fmla="*/ 6183086 h 6183086"/>
                <a:gd name="connsiteX9" fmla="*/ 0 w 6676571"/>
                <a:gd name="connsiteY9" fmla="*/ 6154057 h 6183086"/>
                <a:gd name="connsiteX0" fmla="*/ 0 w 6676571"/>
                <a:gd name="connsiteY0" fmla="*/ 6154057 h 6183086"/>
                <a:gd name="connsiteX1" fmla="*/ 0 w 6676571"/>
                <a:gd name="connsiteY1" fmla="*/ 5791200 h 6183086"/>
                <a:gd name="connsiteX2" fmla="*/ 96157 w 6676571"/>
                <a:gd name="connsiteY2" fmla="*/ 5491843 h 6183086"/>
                <a:gd name="connsiteX3" fmla="*/ 822778 w 6676571"/>
                <a:gd name="connsiteY3" fmla="*/ 4376058 h 6183086"/>
                <a:gd name="connsiteX4" fmla="*/ 2658836 w 6676571"/>
                <a:gd name="connsiteY4" fmla="*/ 1880507 h 6183086"/>
                <a:gd name="connsiteX5" fmla="*/ 2293257 w 6676571"/>
                <a:gd name="connsiteY5" fmla="*/ 1625600 h 6183086"/>
                <a:gd name="connsiteX6" fmla="*/ 3338285 w 6676571"/>
                <a:gd name="connsiteY6" fmla="*/ 14515 h 6183086"/>
                <a:gd name="connsiteX7" fmla="*/ 6676571 w 6676571"/>
                <a:gd name="connsiteY7" fmla="*/ 0 h 6183086"/>
                <a:gd name="connsiteX8" fmla="*/ 6676571 w 6676571"/>
                <a:gd name="connsiteY8" fmla="*/ 6183086 h 6183086"/>
                <a:gd name="connsiteX9" fmla="*/ 0 w 6676571"/>
                <a:gd name="connsiteY9" fmla="*/ 6154057 h 6183086"/>
                <a:gd name="connsiteX0" fmla="*/ 0 w 6676571"/>
                <a:gd name="connsiteY0" fmla="*/ 6154057 h 6183086"/>
                <a:gd name="connsiteX1" fmla="*/ 0 w 6676571"/>
                <a:gd name="connsiteY1" fmla="*/ 5791200 h 6183086"/>
                <a:gd name="connsiteX2" fmla="*/ 96157 w 6676571"/>
                <a:gd name="connsiteY2" fmla="*/ 5491843 h 6183086"/>
                <a:gd name="connsiteX3" fmla="*/ 822778 w 6676571"/>
                <a:gd name="connsiteY3" fmla="*/ 4376058 h 6183086"/>
                <a:gd name="connsiteX4" fmla="*/ 2658836 w 6676571"/>
                <a:gd name="connsiteY4" fmla="*/ 1899557 h 6183086"/>
                <a:gd name="connsiteX5" fmla="*/ 2293257 w 6676571"/>
                <a:gd name="connsiteY5" fmla="*/ 1625600 h 6183086"/>
                <a:gd name="connsiteX6" fmla="*/ 3338285 w 6676571"/>
                <a:gd name="connsiteY6" fmla="*/ 14515 h 6183086"/>
                <a:gd name="connsiteX7" fmla="*/ 6676571 w 6676571"/>
                <a:gd name="connsiteY7" fmla="*/ 0 h 6183086"/>
                <a:gd name="connsiteX8" fmla="*/ 6676571 w 6676571"/>
                <a:gd name="connsiteY8" fmla="*/ 6183086 h 6183086"/>
                <a:gd name="connsiteX9" fmla="*/ 0 w 6676571"/>
                <a:gd name="connsiteY9" fmla="*/ 6154057 h 6183086"/>
                <a:gd name="connsiteX0" fmla="*/ 0 w 6676571"/>
                <a:gd name="connsiteY0" fmla="*/ 6154057 h 6183086"/>
                <a:gd name="connsiteX1" fmla="*/ 0 w 6676571"/>
                <a:gd name="connsiteY1" fmla="*/ 5791200 h 6183086"/>
                <a:gd name="connsiteX2" fmla="*/ 96157 w 6676571"/>
                <a:gd name="connsiteY2" fmla="*/ 5491843 h 6183086"/>
                <a:gd name="connsiteX3" fmla="*/ 822778 w 6676571"/>
                <a:gd name="connsiteY3" fmla="*/ 4376058 h 6183086"/>
                <a:gd name="connsiteX4" fmla="*/ 2627086 w 6676571"/>
                <a:gd name="connsiteY4" fmla="*/ 1899557 h 6183086"/>
                <a:gd name="connsiteX5" fmla="*/ 2293257 w 6676571"/>
                <a:gd name="connsiteY5" fmla="*/ 1625600 h 6183086"/>
                <a:gd name="connsiteX6" fmla="*/ 3338285 w 6676571"/>
                <a:gd name="connsiteY6" fmla="*/ 14515 h 6183086"/>
                <a:gd name="connsiteX7" fmla="*/ 6676571 w 6676571"/>
                <a:gd name="connsiteY7" fmla="*/ 0 h 6183086"/>
                <a:gd name="connsiteX8" fmla="*/ 6676571 w 6676571"/>
                <a:gd name="connsiteY8" fmla="*/ 6183086 h 6183086"/>
                <a:gd name="connsiteX9" fmla="*/ 0 w 6676571"/>
                <a:gd name="connsiteY9" fmla="*/ 6154057 h 6183086"/>
                <a:gd name="connsiteX0" fmla="*/ 0 w 6676571"/>
                <a:gd name="connsiteY0" fmla="*/ 6154057 h 6183086"/>
                <a:gd name="connsiteX1" fmla="*/ 0 w 6676571"/>
                <a:gd name="connsiteY1" fmla="*/ 5791200 h 6183086"/>
                <a:gd name="connsiteX2" fmla="*/ 96157 w 6676571"/>
                <a:gd name="connsiteY2" fmla="*/ 5491843 h 6183086"/>
                <a:gd name="connsiteX3" fmla="*/ 822778 w 6676571"/>
                <a:gd name="connsiteY3" fmla="*/ 4382408 h 6183086"/>
                <a:gd name="connsiteX4" fmla="*/ 2627086 w 6676571"/>
                <a:gd name="connsiteY4" fmla="*/ 1899557 h 6183086"/>
                <a:gd name="connsiteX5" fmla="*/ 2293257 w 6676571"/>
                <a:gd name="connsiteY5" fmla="*/ 1625600 h 6183086"/>
                <a:gd name="connsiteX6" fmla="*/ 3338285 w 6676571"/>
                <a:gd name="connsiteY6" fmla="*/ 14515 h 6183086"/>
                <a:gd name="connsiteX7" fmla="*/ 6676571 w 6676571"/>
                <a:gd name="connsiteY7" fmla="*/ 0 h 6183086"/>
                <a:gd name="connsiteX8" fmla="*/ 6676571 w 6676571"/>
                <a:gd name="connsiteY8" fmla="*/ 6183086 h 6183086"/>
                <a:gd name="connsiteX9" fmla="*/ 0 w 6676571"/>
                <a:gd name="connsiteY9" fmla="*/ 6154057 h 6183086"/>
                <a:gd name="connsiteX0" fmla="*/ 0 w 6676571"/>
                <a:gd name="connsiteY0" fmla="*/ 6154057 h 6183086"/>
                <a:gd name="connsiteX1" fmla="*/ 0 w 6676571"/>
                <a:gd name="connsiteY1" fmla="*/ 5791200 h 6183086"/>
                <a:gd name="connsiteX2" fmla="*/ 96157 w 6676571"/>
                <a:gd name="connsiteY2" fmla="*/ 5491843 h 6183086"/>
                <a:gd name="connsiteX3" fmla="*/ 822778 w 6676571"/>
                <a:gd name="connsiteY3" fmla="*/ 4382408 h 6183086"/>
                <a:gd name="connsiteX4" fmla="*/ 1922236 w 6676571"/>
                <a:gd name="connsiteY4" fmla="*/ 2871107 h 6183086"/>
                <a:gd name="connsiteX5" fmla="*/ 2293257 w 6676571"/>
                <a:gd name="connsiteY5" fmla="*/ 1625600 h 6183086"/>
                <a:gd name="connsiteX6" fmla="*/ 3338285 w 6676571"/>
                <a:gd name="connsiteY6" fmla="*/ 14515 h 6183086"/>
                <a:gd name="connsiteX7" fmla="*/ 6676571 w 6676571"/>
                <a:gd name="connsiteY7" fmla="*/ 0 h 6183086"/>
                <a:gd name="connsiteX8" fmla="*/ 6676571 w 6676571"/>
                <a:gd name="connsiteY8" fmla="*/ 6183086 h 6183086"/>
                <a:gd name="connsiteX9" fmla="*/ 0 w 6676571"/>
                <a:gd name="connsiteY9" fmla="*/ 6154057 h 6183086"/>
                <a:gd name="connsiteX0" fmla="*/ 0 w 6676571"/>
                <a:gd name="connsiteY0" fmla="*/ 6154057 h 6183086"/>
                <a:gd name="connsiteX1" fmla="*/ 0 w 6676571"/>
                <a:gd name="connsiteY1" fmla="*/ 5791200 h 6183086"/>
                <a:gd name="connsiteX2" fmla="*/ 96157 w 6676571"/>
                <a:gd name="connsiteY2" fmla="*/ 5491843 h 6183086"/>
                <a:gd name="connsiteX3" fmla="*/ 822778 w 6676571"/>
                <a:gd name="connsiteY3" fmla="*/ 4382408 h 6183086"/>
                <a:gd name="connsiteX4" fmla="*/ 1922236 w 6676571"/>
                <a:gd name="connsiteY4" fmla="*/ 2871107 h 6183086"/>
                <a:gd name="connsiteX5" fmla="*/ 1626507 w 6676571"/>
                <a:gd name="connsiteY5" fmla="*/ 2571750 h 6183086"/>
                <a:gd name="connsiteX6" fmla="*/ 3338285 w 6676571"/>
                <a:gd name="connsiteY6" fmla="*/ 14515 h 6183086"/>
                <a:gd name="connsiteX7" fmla="*/ 6676571 w 6676571"/>
                <a:gd name="connsiteY7" fmla="*/ 0 h 6183086"/>
                <a:gd name="connsiteX8" fmla="*/ 6676571 w 6676571"/>
                <a:gd name="connsiteY8" fmla="*/ 6183086 h 6183086"/>
                <a:gd name="connsiteX9" fmla="*/ 0 w 6676571"/>
                <a:gd name="connsiteY9" fmla="*/ 6154057 h 6183086"/>
                <a:gd name="connsiteX0" fmla="*/ 0 w 6676571"/>
                <a:gd name="connsiteY0" fmla="*/ 6154057 h 6183086"/>
                <a:gd name="connsiteX1" fmla="*/ 0 w 6676571"/>
                <a:gd name="connsiteY1" fmla="*/ 5791200 h 6183086"/>
                <a:gd name="connsiteX2" fmla="*/ 96157 w 6676571"/>
                <a:gd name="connsiteY2" fmla="*/ 5491843 h 6183086"/>
                <a:gd name="connsiteX3" fmla="*/ 822778 w 6676571"/>
                <a:gd name="connsiteY3" fmla="*/ 4382408 h 6183086"/>
                <a:gd name="connsiteX4" fmla="*/ 1941286 w 6676571"/>
                <a:gd name="connsiteY4" fmla="*/ 2839357 h 6183086"/>
                <a:gd name="connsiteX5" fmla="*/ 1626507 w 6676571"/>
                <a:gd name="connsiteY5" fmla="*/ 2571750 h 6183086"/>
                <a:gd name="connsiteX6" fmla="*/ 3338285 w 6676571"/>
                <a:gd name="connsiteY6" fmla="*/ 14515 h 6183086"/>
                <a:gd name="connsiteX7" fmla="*/ 6676571 w 6676571"/>
                <a:gd name="connsiteY7" fmla="*/ 0 h 6183086"/>
                <a:gd name="connsiteX8" fmla="*/ 6676571 w 6676571"/>
                <a:gd name="connsiteY8" fmla="*/ 6183086 h 6183086"/>
                <a:gd name="connsiteX9" fmla="*/ 0 w 6676571"/>
                <a:gd name="connsiteY9" fmla="*/ 6154057 h 6183086"/>
                <a:gd name="connsiteX0" fmla="*/ 0 w 6745397"/>
                <a:gd name="connsiteY0" fmla="*/ 6154057 h 6183086"/>
                <a:gd name="connsiteX1" fmla="*/ 68826 w 6745397"/>
                <a:gd name="connsiteY1" fmla="*/ 5791200 h 6183086"/>
                <a:gd name="connsiteX2" fmla="*/ 164983 w 6745397"/>
                <a:gd name="connsiteY2" fmla="*/ 5491843 h 6183086"/>
                <a:gd name="connsiteX3" fmla="*/ 891604 w 6745397"/>
                <a:gd name="connsiteY3" fmla="*/ 4382408 h 6183086"/>
                <a:gd name="connsiteX4" fmla="*/ 2010112 w 6745397"/>
                <a:gd name="connsiteY4" fmla="*/ 2839357 h 6183086"/>
                <a:gd name="connsiteX5" fmla="*/ 1695333 w 6745397"/>
                <a:gd name="connsiteY5" fmla="*/ 2571750 h 6183086"/>
                <a:gd name="connsiteX6" fmla="*/ 3407111 w 6745397"/>
                <a:gd name="connsiteY6" fmla="*/ 14515 h 6183086"/>
                <a:gd name="connsiteX7" fmla="*/ 6745397 w 6745397"/>
                <a:gd name="connsiteY7" fmla="*/ 0 h 6183086"/>
                <a:gd name="connsiteX8" fmla="*/ 6745397 w 6745397"/>
                <a:gd name="connsiteY8" fmla="*/ 6183086 h 6183086"/>
                <a:gd name="connsiteX9" fmla="*/ 0 w 6745397"/>
                <a:gd name="connsiteY9" fmla="*/ 6154057 h 6183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745397" h="6183086">
                  <a:moveTo>
                    <a:pt x="0" y="6154057"/>
                  </a:moveTo>
                  <a:lnTo>
                    <a:pt x="68826" y="5791200"/>
                  </a:lnTo>
                  <a:lnTo>
                    <a:pt x="164983" y="5491843"/>
                  </a:lnTo>
                  <a:lnTo>
                    <a:pt x="891604" y="4382408"/>
                  </a:lnTo>
                  <a:lnTo>
                    <a:pt x="2010112" y="2839357"/>
                  </a:lnTo>
                  <a:lnTo>
                    <a:pt x="1695333" y="2571750"/>
                  </a:lnTo>
                  <a:lnTo>
                    <a:pt x="3407111" y="14515"/>
                  </a:lnTo>
                  <a:lnTo>
                    <a:pt x="6745397" y="0"/>
                  </a:lnTo>
                  <a:lnTo>
                    <a:pt x="6745397" y="6183086"/>
                  </a:lnTo>
                  <a:lnTo>
                    <a:pt x="0" y="6154057"/>
                  </a:lnTo>
                  <a:close/>
                </a:path>
              </a:pathLst>
            </a:custGeom>
            <a:solidFill>
              <a:schemeClr val="bg1">
                <a:alpha val="7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4" name="Freeform 3"/>
            <p:cNvSpPr/>
            <p:nvPr/>
          </p:nvSpPr>
          <p:spPr>
            <a:xfrm>
              <a:off x="-153968" y="787729"/>
              <a:ext cx="7461250" cy="6196693"/>
            </a:xfrm>
            <a:custGeom>
              <a:avLst/>
              <a:gdLst>
                <a:gd name="connsiteX0" fmla="*/ 3846286 w 8200571"/>
                <a:gd name="connsiteY0" fmla="*/ 6168572 h 6168572"/>
                <a:gd name="connsiteX1" fmla="*/ 3962400 w 8200571"/>
                <a:gd name="connsiteY1" fmla="*/ 4934857 h 6168572"/>
                <a:gd name="connsiteX2" fmla="*/ 4281714 w 8200571"/>
                <a:gd name="connsiteY2" fmla="*/ 4499429 h 6168572"/>
                <a:gd name="connsiteX3" fmla="*/ 3817257 w 8200571"/>
                <a:gd name="connsiteY3" fmla="*/ 4078514 h 6168572"/>
                <a:gd name="connsiteX4" fmla="*/ 6284686 w 8200571"/>
                <a:gd name="connsiteY4" fmla="*/ 696686 h 6168572"/>
                <a:gd name="connsiteX5" fmla="*/ 7199086 w 8200571"/>
                <a:gd name="connsiteY5" fmla="*/ 1320800 h 6168572"/>
                <a:gd name="connsiteX6" fmla="*/ 8200571 w 8200571"/>
                <a:gd name="connsiteY6" fmla="*/ 14514 h 6168572"/>
                <a:gd name="connsiteX7" fmla="*/ 0 w 8200571"/>
                <a:gd name="connsiteY7" fmla="*/ 0 h 6168572"/>
                <a:gd name="connsiteX8" fmla="*/ 0 w 8200571"/>
                <a:gd name="connsiteY8" fmla="*/ 6139543 h 6168572"/>
                <a:gd name="connsiteX9" fmla="*/ 3846286 w 8200571"/>
                <a:gd name="connsiteY9" fmla="*/ 6168572 h 6168572"/>
                <a:gd name="connsiteX0" fmla="*/ 3846286 w 8200571"/>
                <a:gd name="connsiteY0" fmla="*/ 6168572 h 6168572"/>
                <a:gd name="connsiteX1" fmla="*/ 3962400 w 8200571"/>
                <a:gd name="connsiteY1" fmla="*/ 4934857 h 6168572"/>
                <a:gd name="connsiteX2" fmla="*/ 4281714 w 8200571"/>
                <a:gd name="connsiteY2" fmla="*/ 4499429 h 6168572"/>
                <a:gd name="connsiteX3" fmla="*/ 3817257 w 8200571"/>
                <a:gd name="connsiteY3" fmla="*/ 4078514 h 6168572"/>
                <a:gd name="connsiteX4" fmla="*/ 6284686 w 8200571"/>
                <a:gd name="connsiteY4" fmla="*/ 696686 h 6168572"/>
                <a:gd name="connsiteX5" fmla="*/ 6923314 w 8200571"/>
                <a:gd name="connsiteY5" fmla="*/ 1117600 h 6168572"/>
                <a:gd name="connsiteX6" fmla="*/ 8200571 w 8200571"/>
                <a:gd name="connsiteY6" fmla="*/ 14514 h 6168572"/>
                <a:gd name="connsiteX7" fmla="*/ 0 w 8200571"/>
                <a:gd name="connsiteY7" fmla="*/ 0 h 6168572"/>
                <a:gd name="connsiteX8" fmla="*/ 0 w 8200571"/>
                <a:gd name="connsiteY8" fmla="*/ 6139543 h 6168572"/>
                <a:gd name="connsiteX9" fmla="*/ 3846286 w 8200571"/>
                <a:gd name="connsiteY9" fmla="*/ 6168572 h 6168572"/>
                <a:gd name="connsiteX0" fmla="*/ 3846286 w 7736114"/>
                <a:gd name="connsiteY0" fmla="*/ 6168572 h 6168572"/>
                <a:gd name="connsiteX1" fmla="*/ 3962400 w 7736114"/>
                <a:gd name="connsiteY1" fmla="*/ 4934857 h 6168572"/>
                <a:gd name="connsiteX2" fmla="*/ 4281714 w 7736114"/>
                <a:gd name="connsiteY2" fmla="*/ 4499429 h 6168572"/>
                <a:gd name="connsiteX3" fmla="*/ 3817257 w 7736114"/>
                <a:gd name="connsiteY3" fmla="*/ 4078514 h 6168572"/>
                <a:gd name="connsiteX4" fmla="*/ 6284686 w 7736114"/>
                <a:gd name="connsiteY4" fmla="*/ 696686 h 6168572"/>
                <a:gd name="connsiteX5" fmla="*/ 6923314 w 7736114"/>
                <a:gd name="connsiteY5" fmla="*/ 1117600 h 6168572"/>
                <a:gd name="connsiteX6" fmla="*/ 7736114 w 7736114"/>
                <a:gd name="connsiteY6" fmla="*/ 43542 h 6168572"/>
                <a:gd name="connsiteX7" fmla="*/ 0 w 7736114"/>
                <a:gd name="connsiteY7" fmla="*/ 0 h 6168572"/>
                <a:gd name="connsiteX8" fmla="*/ 0 w 7736114"/>
                <a:gd name="connsiteY8" fmla="*/ 6139543 h 6168572"/>
                <a:gd name="connsiteX9" fmla="*/ 3846286 w 7736114"/>
                <a:gd name="connsiteY9" fmla="*/ 6168572 h 6168572"/>
                <a:gd name="connsiteX0" fmla="*/ 3846286 w 7678057"/>
                <a:gd name="connsiteY0" fmla="*/ 6168572 h 6168572"/>
                <a:gd name="connsiteX1" fmla="*/ 3962400 w 7678057"/>
                <a:gd name="connsiteY1" fmla="*/ 4934857 h 6168572"/>
                <a:gd name="connsiteX2" fmla="*/ 4281714 w 7678057"/>
                <a:gd name="connsiteY2" fmla="*/ 4499429 h 6168572"/>
                <a:gd name="connsiteX3" fmla="*/ 3817257 w 7678057"/>
                <a:gd name="connsiteY3" fmla="*/ 4078514 h 6168572"/>
                <a:gd name="connsiteX4" fmla="*/ 6284686 w 7678057"/>
                <a:gd name="connsiteY4" fmla="*/ 696686 h 6168572"/>
                <a:gd name="connsiteX5" fmla="*/ 6923314 w 7678057"/>
                <a:gd name="connsiteY5" fmla="*/ 1117600 h 6168572"/>
                <a:gd name="connsiteX6" fmla="*/ 7678057 w 7678057"/>
                <a:gd name="connsiteY6" fmla="*/ 14514 h 6168572"/>
                <a:gd name="connsiteX7" fmla="*/ 0 w 7678057"/>
                <a:gd name="connsiteY7" fmla="*/ 0 h 6168572"/>
                <a:gd name="connsiteX8" fmla="*/ 0 w 7678057"/>
                <a:gd name="connsiteY8" fmla="*/ 6139543 h 6168572"/>
                <a:gd name="connsiteX9" fmla="*/ 3846286 w 7678057"/>
                <a:gd name="connsiteY9" fmla="*/ 6168572 h 6168572"/>
                <a:gd name="connsiteX0" fmla="*/ 3846286 w 6995885"/>
                <a:gd name="connsiteY0" fmla="*/ 6168572 h 6168572"/>
                <a:gd name="connsiteX1" fmla="*/ 3962400 w 6995885"/>
                <a:gd name="connsiteY1" fmla="*/ 4934857 h 6168572"/>
                <a:gd name="connsiteX2" fmla="*/ 4281714 w 6995885"/>
                <a:gd name="connsiteY2" fmla="*/ 4499429 h 6168572"/>
                <a:gd name="connsiteX3" fmla="*/ 3817257 w 6995885"/>
                <a:gd name="connsiteY3" fmla="*/ 4078514 h 6168572"/>
                <a:gd name="connsiteX4" fmla="*/ 6284686 w 6995885"/>
                <a:gd name="connsiteY4" fmla="*/ 696686 h 6168572"/>
                <a:gd name="connsiteX5" fmla="*/ 6923314 w 6995885"/>
                <a:gd name="connsiteY5" fmla="*/ 1117600 h 6168572"/>
                <a:gd name="connsiteX6" fmla="*/ 6995885 w 6995885"/>
                <a:gd name="connsiteY6" fmla="*/ 319314 h 6168572"/>
                <a:gd name="connsiteX7" fmla="*/ 0 w 6995885"/>
                <a:gd name="connsiteY7" fmla="*/ 0 h 6168572"/>
                <a:gd name="connsiteX8" fmla="*/ 0 w 6995885"/>
                <a:gd name="connsiteY8" fmla="*/ 6139543 h 6168572"/>
                <a:gd name="connsiteX9" fmla="*/ 3846286 w 6995885"/>
                <a:gd name="connsiteY9" fmla="*/ 6168572 h 6168572"/>
                <a:gd name="connsiteX0" fmla="*/ 3846286 w 7721600"/>
                <a:gd name="connsiteY0" fmla="*/ 6168572 h 6168572"/>
                <a:gd name="connsiteX1" fmla="*/ 3962400 w 7721600"/>
                <a:gd name="connsiteY1" fmla="*/ 4934857 h 6168572"/>
                <a:gd name="connsiteX2" fmla="*/ 4281714 w 7721600"/>
                <a:gd name="connsiteY2" fmla="*/ 4499429 h 6168572"/>
                <a:gd name="connsiteX3" fmla="*/ 3817257 w 7721600"/>
                <a:gd name="connsiteY3" fmla="*/ 4078514 h 6168572"/>
                <a:gd name="connsiteX4" fmla="*/ 6284686 w 7721600"/>
                <a:gd name="connsiteY4" fmla="*/ 696686 h 6168572"/>
                <a:gd name="connsiteX5" fmla="*/ 6923314 w 7721600"/>
                <a:gd name="connsiteY5" fmla="*/ 1117600 h 6168572"/>
                <a:gd name="connsiteX6" fmla="*/ 7721600 w 7721600"/>
                <a:gd name="connsiteY6" fmla="*/ 29029 h 6168572"/>
                <a:gd name="connsiteX7" fmla="*/ 0 w 7721600"/>
                <a:gd name="connsiteY7" fmla="*/ 0 h 6168572"/>
                <a:gd name="connsiteX8" fmla="*/ 0 w 7721600"/>
                <a:gd name="connsiteY8" fmla="*/ 6139543 h 6168572"/>
                <a:gd name="connsiteX9" fmla="*/ 3846286 w 7721600"/>
                <a:gd name="connsiteY9" fmla="*/ 6168572 h 6168572"/>
                <a:gd name="connsiteX0" fmla="*/ 3846286 w 7721600"/>
                <a:gd name="connsiteY0" fmla="*/ 6168572 h 6168572"/>
                <a:gd name="connsiteX1" fmla="*/ 3962400 w 7721600"/>
                <a:gd name="connsiteY1" fmla="*/ 4934857 h 6168572"/>
                <a:gd name="connsiteX2" fmla="*/ 4281714 w 7721600"/>
                <a:gd name="connsiteY2" fmla="*/ 4499429 h 6168572"/>
                <a:gd name="connsiteX3" fmla="*/ 3817257 w 7721600"/>
                <a:gd name="connsiteY3" fmla="*/ 4078514 h 6168572"/>
                <a:gd name="connsiteX4" fmla="*/ 6168572 w 7721600"/>
                <a:gd name="connsiteY4" fmla="*/ 595086 h 6168572"/>
                <a:gd name="connsiteX5" fmla="*/ 6923314 w 7721600"/>
                <a:gd name="connsiteY5" fmla="*/ 1117600 h 6168572"/>
                <a:gd name="connsiteX6" fmla="*/ 7721600 w 7721600"/>
                <a:gd name="connsiteY6" fmla="*/ 29029 h 6168572"/>
                <a:gd name="connsiteX7" fmla="*/ 0 w 7721600"/>
                <a:gd name="connsiteY7" fmla="*/ 0 h 6168572"/>
                <a:gd name="connsiteX8" fmla="*/ 0 w 7721600"/>
                <a:gd name="connsiteY8" fmla="*/ 6139543 h 6168572"/>
                <a:gd name="connsiteX9" fmla="*/ 3846286 w 7721600"/>
                <a:gd name="connsiteY9" fmla="*/ 6168572 h 6168572"/>
                <a:gd name="connsiteX0" fmla="*/ 3846286 w 7721600"/>
                <a:gd name="connsiteY0" fmla="*/ 6168572 h 6168572"/>
                <a:gd name="connsiteX1" fmla="*/ 3962400 w 7721600"/>
                <a:gd name="connsiteY1" fmla="*/ 4934857 h 6168572"/>
                <a:gd name="connsiteX2" fmla="*/ 4281714 w 7721600"/>
                <a:gd name="connsiteY2" fmla="*/ 4499429 h 6168572"/>
                <a:gd name="connsiteX3" fmla="*/ 3817257 w 7721600"/>
                <a:gd name="connsiteY3" fmla="*/ 4078514 h 6168572"/>
                <a:gd name="connsiteX4" fmla="*/ 6168572 w 7721600"/>
                <a:gd name="connsiteY4" fmla="*/ 595086 h 6168572"/>
                <a:gd name="connsiteX5" fmla="*/ 6923314 w 7721600"/>
                <a:gd name="connsiteY5" fmla="*/ 1117600 h 6168572"/>
                <a:gd name="connsiteX6" fmla="*/ 7721600 w 7721600"/>
                <a:gd name="connsiteY6" fmla="*/ 29029 h 6168572"/>
                <a:gd name="connsiteX7" fmla="*/ 0 w 7721600"/>
                <a:gd name="connsiteY7" fmla="*/ 0 h 6168572"/>
                <a:gd name="connsiteX8" fmla="*/ 0 w 7721600"/>
                <a:gd name="connsiteY8" fmla="*/ 6139543 h 6168572"/>
                <a:gd name="connsiteX9" fmla="*/ 3846286 w 7721600"/>
                <a:gd name="connsiteY9" fmla="*/ 6168572 h 6168572"/>
                <a:gd name="connsiteX0" fmla="*/ 3846286 w 7721600"/>
                <a:gd name="connsiteY0" fmla="*/ 6168572 h 6168572"/>
                <a:gd name="connsiteX1" fmla="*/ 3962400 w 7721600"/>
                <a:gd name="connsiteY1" fmla="*/ 4934857 h 6168572"/>
                <a:gd name="connsiteX2" fmla="*/ 4281714 w 7721600"/>
                <a:gd name="connsiteY2" fmla="*/ 4499429 h 6168572"/>
                <a:gd name="connsiteX3" fmla="*/ 3643086 w 7721600"/>
                <a:gd name="connsiteY3" fmla="*/ 4078514 h 6168572"/>
                <a:gd name="connsiteX4" fmla="*/ 6168572 w 7721600"/>
                <a:gd name="connsiteY4" fmla="*/ 595086 h 6168572"/>
                <a:gd name="connsiteX5" fmla="*/ 6923314 w 7721600"/>
                <a:gd name="connsiteY5" fmla="*/ 1117600 h 6168572"/>
                <a:gd name="connsiteX6" fmla="*/ 7721600 w 7721600"/>
                <a:gd name="connsiteY6" fmla="*/ 29029 h 6168572"/>
                <a:gd name="connsiteX7" fmla="*/ 0 w 7721600"/>
                <a:gd name="connsiteY7" fmla="*/ 0 h 6168572"/>
                <a:gd name="connsiteX8" fmla="*/ 0 w 7721600"/>
                <a:gd name="connsiteY8" fmla="*/ 6139543 h 6168572"/>
                <a:gd name="connsiteX9" fmla="*/ 3846286 w 7721600"/>
                <a:gd name="connsiteY9" fmla="*/ 6168572 h 6168572"/>
                <a:gd name="connsiteX0" fmla="*/ 3846286 w 7721600"/>
                <a:gd name="connsiteY0" fmla="*/ 6168572 h 6168572"/>
                <a:gd name="connsiteX1" fmla="*/ 3962400 w 7721600"/>
                <a:gd name="connsiteY1" fmla="*/ 4934857 h 6168572"/>
                <a:gd name="connsiteX2" fmla="*/ 4310743 w 7721600"/>
                <a:gd name="connsiteY2" fmla="*/ 4455887 h 6168572"/>
                <a:gd name="connsiteX3" fmla="*/ 3643086 w 7721600"/>
                <a:gd name="connsiteY3" fmla="*/ 4078514 h 6168572"/>
                <a:gd name="connsiteX4" fmla="*/ 6168572 w 7721600"/>
                <a:gd name="connsiteY4" fmla="*/ 595086 h 6168572"/>
                <a:gd name="connsiteX5" fmla="*/ 6923314 w 7721600"/>
                <a:gd name="connsiteY5" fmla="*/ 1117600 h 6168572"/>
                <a:gd name="connsiteX6" fmla="*/ 7721600 w 7721600"/>
                <a:gd name="connsiteY6" fmla="*/ 29029 h 6168572"/>
                <a:gd name="connsiteX7" fmla="*/ 0 w 7721600"/>
                <a:gd name="connsiteY7" fmla="*/ 0 h 6168572"/>
                <a:gd name="connsiteX8" fmla="*/ 0 w 7721600"/>
                <a:gd name="connsiteY8" fmla="*/ 6139543 h 6168572"/>
                <a:gd name="connsiteX9" fmla="*/ 3846286 w 7721600"/>
                <a:gd name="connsiteY9" fmla="*/ 6168572 h 6168572"/>
                <a:gd name="connsiteX0" fmla="*/ 3846286 w 7721600"/>
                <a:gd name="connsiteY0" fmla="*/ 6168572 h 6168572"/>
                <a:gd name="connsiteX1" fmla="*/ 3962400 w 7721600"/>
                <a:gd name="connsiteY1" fmla="*/ 4934857 h 6168572"/>
                <a:gd name="connsiteX2" fmla="*/ 4310743 w 7721600"/>
                <a:gd name="connsiteY2" fmla="*/ 4455887 h 6168572"/>
                <a:gd name="connsiteX3" fmla="*/ 3541486 w 7721600"/>
                <a:gd name="connsiteY3" fmla="*/ 3846285 h 6168572"/>
                <a:gd name="connsiteX4" fmla="*/ 6168572 w 7721600"/>
                <a:gd name="connsiteY4" fmla="*/ 595086 h 6168572"/>
                <a:gd name="connsiteX5" fmla="*/ 6923314 w 7721600"/>
                <a:gd name="connsiteY5" fmla="*/ 1117600 h 6168572"/>
                <a:gd name="connsiteX6" fmla="*/ 7721600 w 7721600"/>
                <a:gd name="connsiteY6" fmla="*/ 29029 h 6168572"/>
                <a:gd name="connsiteX7" fmla="*/ 0 w 7721600"/>
                <a:gd name="connsiteY7" fmla="*/ 0 h 6168572"/>
                <a:gd name="connsiteX8" fmla="*/ 0 w 7721600"/>
                <a:gd name="connsiteY8" fmla="*/ 6139543 h 6168572"/>
                <a:gd name="connsiteX9" fmla="*/ 3846286 w 7721600"/>
                <a:gd name="connsiteY9" fmla="*/ 6168572 h 6168572"/>
                <a:gd name="connsiteX0" fmla="*/ 3846286 w 7721600"/>
                <a:gd name="connsiteY0" fmla="*/ 6168572 h 6168572"/>
                <a:gd name="connsiteX1" fmla="*/ 3962400 w 7721600"/>
                <a:gd name="connsiteY1" fmla="*/ 4934857 h 6168572"/>
                <a:gd name="connsiteX2" fmla="*/ 4310743 w 7721600"/>
                <a:gd name="connsiteY2" fmla="*/ 4455887 h 6168572"/>
                <a:gd name="connsiteX3" fmla="*/ 3541486 w 7721600"/>
                <a:gd name="connsiteY3" fmla="*/ 3846285 h 6168572"/>
                <a:gd name="connsiteX4" fmla="*/ 5979887 w 7721600"/>
                <a:gd name="connsiteY4" fmla="*/ 522514 h 6168572"/>
                <a:gd name="connsiteX5" fmla="*/ 6923314 w 7721600"/>
                <a:gd name="connsiteY5" fmla="*/ 1117600 h 6168572"/>
                <a:gd name="connsiteX6" fmla="*/ 7721600 w 7721600"/>
                <a:gd name="connsiteY6" fmla="*/ 29029 h 6168572"/>
                <a:gd name="connsiteX7" fmla="*/ 0 w 7721600"/>
                <a:gd name="connsiteY7" fmla="*/ 0 h 6168572"/>
                <a:gd name="connsiteX8" fmla="*/ 0 w 7721600"/>
                <a:gd name="connsiteY8" fmla="*/ 6139543 h 6168572"/>
                <a:gd name="connsiteX9" fmla="*/ 3846286 w 7721600"/>
                <a:gd name="connsiteY9" fmla="*/ 6168572 h 6168572"/>
                <a:gd name="connsiteX0" fmla="*/ 3846286 w 7721600"/>
                <a:gd name="connsiteY0" fmla="*/ 6168572 h 6168572"/>
                <a:gd name="connsiteX1" fmla="*/ 3962400 w 7721600"/>
                <a:gd name="connsiteY1" fmla="*/ 4934857 h 6168572"/>
                <a:gd name="connsiteX2" fmla="*/ 4310743 w 7721600"/>
                <a:gd name="connsiteY2" fmla="*/ 4455887 h 6168572"/>
                <a:gd name="connsiteX3" fmla="*/ 3541486 w 7721600"/>
                <a:gd name="connsiteY3" fmla="*/ 3846285 h 6168572"/>
                <a:gd name="connsiteX4" fmla="*/ 6052458 w 7721600"/>
                <a:gd name="connsiteY4" fmla="*/ 464457 h 6168572"/>
                <a:gd name="connsiteX5" fmla="*/ 6923314 w 7721600"/>
                <a:gd name="connsiteY5" fmla="*/ 1117600 h 6168572"/>
                <a:gd name="connsiteX6" fmla="*/ 7721600 w 7721600"/>
                <a:gd name="connsiteY6" fmla="*/ 29029 h 6168572"/>
                <a:gd name="connsiteX7" fmla="*/ 0 w 7721600"/>
                <a:gd name="connsiteY7" fmla="*/ 0 h 6168572"/>
                <a:gd name="connsiteX8" fmla="*/ 0 w 7721600"/>
                <a:gd name="connsiteY8" fmla="*/ 6139543 h 6168572"/>
                <a:gd name="connsiteX9" fmla="*/ 3846286 w 7721600"/>
                <a:gd name="connsiteY9" fmla="*/ 6168572 h 6168572"/>
                <a:gd name="connsiteX0" fmla="*/ 3846286 w 7721600"/>
                <a:gd name="connsiteY0" fmla="*/ 6168572 h 6168572"/>
                <a:gd name="connsiteX1" fmla="*/ 3962400 w 7721600"/>
                <a:gd name="connsiteY1" fmla="*/ 4934857 h 6168572"/>
                <a:gd name="connsiteX2" fmla="*/ 4310743 w 7721600"/>
                <a:gd name="connsiteY2" fmla="*/ 4455887 h 6168572"/>
                <a:gd name="connsiteX3" fmla="*/ 3541486 w 7721600"/>
                <a:gd name="connsiteY3" fmla="*/ 3846285 h 6168572"/>
                <a:gd name="connsiteX4" fmla="*/ 6008915 w 7721600"/>
                <a:gd name="connsiteY4" fmla="*/ 522514 h 6168572"/>
                <a:gd name="connsiteX5" fmla="*/ 6923314 w 7721600"/>
                <a:gd name="connsiteY5" fmla="*/ 1117600 h 6168572"/>
                <a:gd name="connsiteX6" fmla="*/ 7721600 w 7721600"/>
                <a:gd name="connsiteY6" fmla="*/ 29029 h 6168572"/>
                <a:gd name="connsiteX7" fmla="*/ 0 w 7721600"/>
                <a:gd name="connsiteY7" fmla="*/ 0 h 6168572"/>
                <a:gd name="connsiteX8" fmla="*/ 0 w 7721600"/>
                <a:gd name="connsiteY8" fmla="*/ 6139543 h 6168572"/>
                <a:gd name="connsiteX9" fmla="*/ 3846286 w 7721600"/>
                <a:gd name="connsiteY9" fmla="*/ 6168572 h 6168572"/>
                <a:gd name="connsiteX0" fmla="*/ 3846286 w 7731125"/>
                <a:gd name="connsiteY0" fmla="*/ 6168572 h 6168572"/>
                <a:gd name="connsiteX1" fmla="*/ 3962400 w 7731125"/>
                <a:gd name="connsiteY1" fmla="*/ 4934857 h 6168572"/>
                <a:gd name="connsiteX2" fmla="*/ 4310743 w 7731125"/>
                <a:gd name="connsiteY2" fmla="*/ 4455887 h 6168572"/>
                <a:gd name="connsiteX3" fmla="*/ 3541486 w 7731125"/>
                <a:gd name="connsiteY3" fmla="*/ 3846285 h 6168572"/>
                <a:gd name="connsiteX4" fmla="*/ 6008915 w 7731125"/>
                <a:gd name="connsiteY4" fmla="*/ 522514 h 6168572"/>
                <a:gd name="connsiteX5" fmla="*/ 6923314 w 7731125"/>
                <a:gd name="connsiteY5" fmla="*/ 1117600 h 6168572"/>
                <a:gd name="connsiteX6" fmla="*/ 7731125 w 7731125"/>
                <a:gd name="connsiteY6" fmla="*/ 156029 h 6168572"/>
                <a:gd name="connsiteX7" fmla="*/ 0 w 7731125"/>
                <a:gd name="connsiteY7" fmla="*/ 0 h 6168572"/>
                <a:gd name="connsiteX8" fmla="*/ 0 w 7731125"/>
                <a:gd name="connsiteY8" fmla="*/ 6139543 h 6168572"/>
                <a:gd name="connsiteX9" fmla="*/ 3846286 w 7731125"/>
                <a:gd name="connsiteY9" fmla="*/ 6168572 h 6168572"/>
                <a:gd name="connsiteX0" fmla="*/ 3846286 w 7740650"/>
                <a:gd name="connsiteY0" fmla="*/ 6168572 h 6168572"/>
                <a:gd name="connsiteX1" fmla="*/ 3962400 w 7740650"/>
                <a:gd name="connsiteY1" fmla="*/ 4934857 h 6168572"/>
                <a:gd name="connsiteX2" fmla="*/ 4310743 w 7740650"/>
                <a:gd name="connsiteY2" fmla="*/ 4455887 h 6168572"/>
                <a:gd name="connsiteX3" fmla="*/ 3541486 w 7740650"/>
                <a:gd name="connsiteY3" fmla="*/ 3846285 h 6168572"/>
                <a:gd name="connsiteX4" fmla="*/ 6008915 w 7740650"/>
                <a:gd name="connsiteY4" fmla="*/ 522514 h 6168572"/>
                <a:gd name="connsiteX5" fmla="*/ 6923314 w 7740650"/>
                <a:gd name="connsiteY5" fmla="*/ 1117600 h 6168572"/>
                <a:gd name="connsiteX6" fmla="*/ 7740650 w 7740650"/>
                <a:gd name="connsiteY6" fmla="*/ 19504 h 6168572"/>
                <a:gd name="connsiteX7" fmla="*/ 0 w 7740650"/>
                <a:gd name="connsiteY7" fmla="*/ 0 h 6168572"/>
                <a:gd name="connsiteX8" fmla="*/ 0 w 7740650"/>
                <a:gd name="connsiteY8" fmla="*/ 6139543 h 6168572"/>
                <a:gd name="connsiteX9" fmla="*/ 3846286 w 7740650"/>
                <a:gd name="connsiteY9" fmla="*/ 6168572 h 6168572"/>
                <a:gd name="connsiteX0" fmla="*/ 3846286 w 7740650"/>
                <a:gd name="connsiteY0" fmla="*/ 6168572 h 6168572"/>
                <a:gd name="connsiteX1" fmla="*/ 3962400 w 7740650"/>
                <a:gd name="connsiteY1" fmla="*/ 4934857 h 6168572"/>
                <a:gd name="connsiteX2" fmla="*/ 4310743 w 7740650"/>
                <a:gd name="connsiteY2" fmla="*/ 4455887 h 6168572"/>
                <a:gd name="connsiteX3" fmla="*/ 3541486 w 7740650"/>
                <a:gd name="connsiteY3" fmla="*/ 3846285 h 6168572"/>
                <a:gd name="connsiteX4" fmla="*/ 4222749 w 7740650"/>
                <a:gd name="connsiteY4" fmla="*/ 2901043 h 6168572"/>
                <a:gd name="connsiteX5" fmla="*/ 6008915 w 7740650"/>
                <a:gd name="connsiteY5" fmla="*/ 522514 h 6168572"/>
                <a:gd name="connsiteX6" fmla="*/ 6923314 w 7740650"/>
                <a:gd name="connsiteY6" fmla="*/ 1117600 h 6168572"/>
                <a:gd name="connsiteX7" fmla="*/ 7740650 w 7740650"/>
                <a:gd name="connsiteY7" fmla="*/ 19504 h 6168572"/>
                <a:gd name="connsiteX8" fmla="*/ 0 w 7740650"/>
                <a:gd name="connsiteY8" fmla="*/ 0 h 6168572"/>
                <a:gd name="connsiteX9" fmla="*/ 0 w 7740650"/>
                <a:gd name="connsiteY9" fmla="*/ 6139543 h 6168572"/>
                <a:gd name="connsiteX10" fmla="*/ 3846286 w 7740650"/>
                <a:gd name="connsiteY10" fmla="*/ 6168572 h 6168572"/>
                <a:gd name="connsiteX0" fmla="*/ 3846286 w 7740650"/>
                <a:gd name="connsiteY0" fmla="*/ 6168572 h 6168572"/>
                <a:gd name="connsiteX1" fmla="*/ 3962400 w 7740650"/>
                <a:gd name="connsiteY1" fmla="*/ 4934857 h 6168572"/>
                <a:gd name="connsiteX2" fmla="*/ 4310743 w 7740650"/>
                <a:gd name="connsiteY2" fmla="*/ 4455887 h 6168572"/>
                <a:gd name="connsiteX3" fmla="*/ 3541486 w 7740650"/>
                <a:gd name="connsiteY3" fmla="*/ 3846285 h 6168572"/>
                <a:gd name="connsiteX4" fmla="*/ 4222749 w 7740650"/>
                <a:gd name="connsiteY4" fmla="*/ 2901043 h 6168572"/>
                <a:gd name="connsiteX5" fmla="*/ 4559299 w 7740650"/>
                <a:gd name="connsiteY5" fmla="*/ 2456543 h 6168572"/>
                <a:gd name="connsiteX6" fmla="*/ 6008915 w 7740650"/>
                <a:gd name="connsiteY6" fmla="*/ 522514 h 6168572"/>
                <a:gd name="connsiteX7" fmla="*/ 6923314 w 7740650"/>
                <a:gd name="connsiteY7" fmla="*/ 1117600 h 6168572"/>
                <a:gd name="connsiteX8" fmla="*/ 7740650 w 7740650"/>
                <a:gd name="connsiteY8" fmla="*/ 19504 h 6168572"/>
                <a:gd name="connsiteX9" fmla="*/ 0 w 7740650"/>
                <a:gd name="connsiteY9" fmla="*/ 0 h 6168572"/>
                <a:gd name="connsiteX10" fmla="*/ 0 w 7740650"/>
                <a:gd name="connsiteY10" fmla="*/ 6139543 h 6168572"/>
                <a:gd name="connsiteX11" fmla="*/ 3846286 w 7740650"/>
                <a:gd name="connsiteY11" fmla="*/ 6168572 h 6168572"/>
                <a:gd name="connsiteX0" fmla="*/ 3846286 w 7740650"/>
                <a:gd name="connsiteY0" fmla="*/ 6168572 h 6168572"/>
                <a:gd name="connsiteX1" fmla="*/ 3962400 w 7740650"/>
                <a:gd name="connsiteY1" fmla="*/ 4934857 h 6168572"/>
                <a:gd name="connsiteX2" fmla="*/ 4310743 w 7740650"/>
                <a:gd name="connsiteY2" fmla="*/ 4455887 h 6168572"/>
                <a:gd name="connsiteX3" fmla="*/ 3541486 w 7740650"/>
                <a:gd name="connsiteY3" fmla="*/ 3846285 h 6168572"/>
                <a:gd name="connsiteX4" fmla="*/ 4222749 w 7740650"/>
                <a:gd name="connsiteY4" fmla="*/ 2901043 h 6168572"/>
                <a:gd name="connsiteX5" fmla="*/ 4330699 w 7740650"/>
                <a:gd name="connsiteY5" fmla="*/ 2742293 h 6168572"/>
                <a:gd name="connsiteX6" fmla="*/ 4559299 w 7740650"/>
                <a:gd name="connsiteY6" fmla="*/ 2456543 h 6168572"/>
                <a:gd name="connsiteX7" fmla="*/ 6008915 w 7740650"/>
                <a:gd name="connsiteY7" fmla="*/ 522514 h 6168572"/>
                <a:gd name="connsiteX8" fmla="*/ 6923314 w 7740650"/>
                <a:gd name="connsiteY8" fmla="*/ 1117600 h 6168572"/>
                <a:gd name="connsiteX9" fmla="*/ 7740650 w 7740650"/>
                <a:gd name="connsiteY9" fmla="*/ 19504 h 6168572"/>
                <a:gd name="connsiteX10" fmla="*/ 0 w 7740650"/>
                <a:gd name="connsiteY10" fmla="*/ 0 h 6168572"/>
                <a:gd name="connsiteX11" fmla="*/ 0 w 7740650"/>
                <a:gd name="connsiteY11" fmla="*/ 6139543 h 6168572"/>
                <a:gd name="connsiteX12" fmla="*/ 3846286 w 7740650"/>
                <a:gd name="connsiteY12" fmla="*/ 6168572 h 6168572"/>
                <a:gd name="connsiteX0" fmla="*/ 3846286 w 7740650"/>
                <a:gd name="connsiteY0" fmla="*/ 6168572 h 6168572"/>
                <a:gd name="connsiteX1" fmla="*/ 3962400 w 7740650"/>
                <a:gd name="connsiteY1" fmla="*/ 4934857 h 6168572"/>
                <a:gd name="connsiteX2" fmla="*/ 4310743 w 7740650"/>
                <a:gd name="connsiteY2" fmla="*/ 4455887 h 6168572"/>
                <a:gd name="connsiteX3" fmla="*/ 3541486 w 7740650"/>
                <a:gd name="connsiteY3" fmla="*/ 3846285 h 6168572"/>
                <a:gd name="connsiteX4" fmla="*/ 4222749 w 7740650"/>
                <a:gd name="connsiteY4" fmla="*/ 2901043 h 6168572"/>
                <a:gd name="connsiteX5" fmla="*/ 3238499 w 7740650"/>
                <a:gd name="connsiteY5" fmla="*/ 2208893 h 6168572"/>
                <a:gd name="connsiteX6" fmla="*/ 4559299 w 7740650"/>
                <a:gd name="connsiteY6" fmla="*/ 2456543 h 6168572"/>
                <a:gd name="connsiteX7" fmla="*/ 6008915 w 7740650"/>
                <a:gd name="connsiteY7" fmla="*/ 522514 h 6168572"/>
                <a:gd name="connsiteX8" fmla="*/ 6923314 w 7740650"/>
                <a:gd name="connsiteY8" fmla="*/ 1117600 h 6168572"/>
                <a:gd name="connsiteX9" fmla="*/ 7740650 w 7740650"/>
                <a:gd name="connsiteY9" fmla="*/ 19504 h 6168572"/>
                <a:gd name="connsiteX10" fmla="*/ 0 w 7740650"/>
                <a:gd name="connsiteY10" fmla="*/ 0 h 6168572"/>
                <a:gd name="connsiteX11" fmla="*/ 0 w 7740650"/>
                <a:gd name="connsiteY11" fmla="*/ 6139543 h 6168572"/>
                <a:gd name="connsiteX12" fmla="*/ 3846286 w 7740650"/>
                <a:gd name="connsiteY12" fmla="*/ 6168572 h 6168572"/>
                <a:gd name="connsiteX0" fmla="*/ 3846286 w 7740650"/>
                <a:gd name="connsiteY0" fmla="*/ 6168572 h 6168572"/>
                <a:gd name="connsiteX1" fmla="*/ 3962400 w 7740650"/>
                <a:gd name="connsiteY1" fmla="*/ 4934857 h 6168572"/>
                <a:gd name="connsiteX2" fmla="*/ 4310743 w 7740650"/>
                <a:gd name="connsiteY2" fmla="*/ 4455887 h 6168572"/>
                <a:gd name="connsiteX3" fmla="*/ 3541486 w 7740650"/>
                <a:gd name="connsiteY3" fmla="*/ 3846285 h 6168572"/>
                <a:gd name="connsiteX4" fmla="*/ 3975099 w 7740650"/>
                <a:gd name="connsiteY4" fmla="*/ 3212193 h 6168572"/>
                <a:gd name="connsiteX5" fmla="*/ 3238499 w 7740650"/>
                <a:gd name="connsiteY5" fmla="*/ 2208893 h 6168572"/>
                <a:gd name="connsiteX6" fmla="*/ 4559299 w 7740650"/>
                <a:gd name="connsiteY6" fmla="*/ 2456543 h 6168572"/>
                <a:gd name="connsiteX7" fmla="*/ 6008915 w 7740650"/>
                <a:gd name="connsiteY7" fmla="*/ 522514 h 6168572"/>
                <a:gd name="connsiteX8" fmla="*/ 6923314 w 7740650"/>
                <a:gd name="connsiteY8" fmla="*/ 1117600 h 6168572"/>
                <a:gd name="connsiteX9" fmla="*/ 7740650 w 7740650"/>
                <a:gd name="connsiteY9" fmla="*/ 19504 h 6168572"/>
                <a:gd name="connsiteX10" fmla="*/ 0 w 7740650"/>
                <a:gd name="connsiteY10" fmla="*/ 0 h 6168572"/>
                <a:gd name="connsiteX11" fmla="*/ 0 w 7740650"/>
                <a:gd name="connsiteY11" fmla="*/ 6139543 h 6168572"/>
                <a:gd name="connsiteX12" fmla="*/ 3846286 w 7740650"/>
                <a:gd name="connsiteY12" fmla="*/ 6168572 h 6168572"/>
                <a:gd name="connsiteX0" fmla="*/ 3846286 w 7740650"/>
                <a:gd name="connsiteY0" fmla="*/ 6168572 h 6168572"/>
                <a:gd name="connsiteX1" fmla="*/ 3962400 w 7740650"/>
                <a:gd name="connsiteY1" fmla="*/ 4934857 h 6168572"/>
                <a:gd name="connsiteX2" fmla="*/ 4310743 w 7740650"/>
                <a:gd name="connsiteY2" fmla="*/ 4455887 h 6168572"/>
                <a:gd name="connsiteX3" fmla="*/ 3541486 w 7740650"/>
                <a:gd name="connsiteY3" fmla="*/ 3846285 h 6168572"/>
                <a:gd name="connsiteX4" fmla="*/ 3975099 w 7740650"/>
                <a:gd name="connsiteY4" fmla="*/ 3212193 h 6168572"/>
                <a:gd name="connsiteX5" fmla="*/ 2965449 w 7740650"/>
                <a:gd name="connsiteY5" fmla="*/ 2545443 h 6168572"/>
                <a:gd name="connsiteX6" fmla="*/ 4559299 w 7740650"/>
                <a:gd name="connsiteY6" fmla="*/ 2456543 h 6168572"/>
                <a:gd name="connsiteX7" fmla="*/ 6008915 w 7740650"/>
                <a:gd name="connsiteY7" fmla="*/ 522514 h 6168572"/>
                <a:gd name="connsiteX8" fmla="*/ 6923314 w 7740650"/>
                <a:gd name="connsiteY8" fmla="*/ 1117600 h 6168572"/>
                <a:gd name="connsiteX9" fmla="*/ 7740650 w 7740650"/>
                <a:gd name="connsiteY9" fmla="*/ 19504 h 6168572"/>
                <a:gd name="connsiteX10" fmla="*/ 0 w 7740650"/>
                <a:gd name="connsiteY10" fmla="*/ 0 h 6168572"/>
                <a:gd name="connsiteX11" fmla="*/ 0 w 7740650"/>
                <a:gd name="connsiteY11" fmla="*/ 6139543 h 6168572"/>
                <a:gd name="connsiteX12" fmla="*/ 3846286 w 7740650"/>
                <a:gd name="connsiteY12" fmla="*/ 6168572 h 6168572"/>
                <a:gd name="connsiteX0" fmla="*/ 3846286 w 7740650"/>
                <a:gd name="connsiteY0" fmla="*/ 6168572 h 6168572"/>
                <a:gd name="connsiteX1" fmla="*/ 3962400 w 7740650"/>
                <a:gd name="connsiteY1" fmla="*/ 4934857 h 6168572"/>
                <a:gd name="connsiteX2" fmla="*/ 4310743 w 7740650"/>
                <a:gd name="connsiteY2" fmla="*/ 4455887 h 6168572"/>
                <a:gd name="connsiteX3" fmla="*/ 3541486 w 7740650"/>
                <a:gd name="connsiteY3" fmla="*/ 3846285 h 6168572"/>
                <a:gd name="connsiteX4" fmla="*/ 3975099 w 7740650"/>
                <a:gd name="connsiteY4" fmla="*/ 3212193 h 6168572"/>
                <a:gd name="connsiteX5" fmla="*/ 2965449 w 7740650"/>
                <a:gd name="connsiteY5" fmla="*/ 2545443 h 6168572"/>
                <a:gd name="connsiteX6" fmla="*/ 4108449 w 7740650"/>
                <a:gd name="connsiteY6" fmla="*/ 2488293 h 6168572"/>
                <a:gd name="connsiteX7" fmla="*/ 4559299 w 7740650"/>
                <a:gd name="connsiteY7" fmla="*/ 2456543 h 6168572"/>
                <a:gd name="connsiteX8" fmla="*/ 6008915 w 7740650"/>
                <a:gd name="connsiteY8" fmla="*/ 522514 h 6168572"/>
                <a:gd name="connsiteX9" fmla="*/ 6923314 w 7740650"/>
                <a:gd name="connsiteY9" fmla="*/ 1117600 h 6168572"/>
                <a:gd name="connsiteX10" fmla="*/ 7740650 w 7740650"/>
                <a:gd name="connsiteY10" fmla="*/ 19504 h 6168572"/>
                <a:gd name="connsiteX11" fmla="*/ 0 w 7740650"/>
                <a:gd name="connsiteY11" fmla="*/ 0 h 6168572"/>
                <a:gd name="connsiteX12" fmla="*/ 0 w 7740650"/>
                <a:gd name="connsiteY12" fmla="*/ 6139543 h 6168572"/>
                <a:gd name="connsiteX13" fmla="*/ 3846286 w 7740650"/>
                <a:gd name="connsiteY13" fmla="*/ 6168572 h 6168572"/>
                <a:gd name="connsiteX0" fmla="*/ 3846286 w 7740650"/>
                <a:gd name="connsiteY0" fmla="*/ 6168572 h 6168572"/>
                <a:gd name="connsiteX1" fmla="*/ 3962400 w 7740650"/>
                <a:gd name="connsiteY1" fmla="*/ 4934857 h 6168572"/>
                <a:gd name="connsiteX2" fmla="*/ 4310743 w 7740650"/>
                <a:gd name="connsiteY2" fmla="*/ 4455887 h 6168572"/>
                <a:gd name="connsiteX3" fmla="*/ 3541486 w 7740650"/>
                <a:gd name="connsiteY3" fmla="*/ 3846285 h 6168572"/>
                <a:gd name="connsiteX4" fmla="*/ 3975099 w 7740650"/>
                <a:gd name="connsiteY4" fmla="*/ 3212193 h 6168572"/>
                <a:gd name="connsiteX5" fmla="*/ 2965449 w 7740650"/>
                <a:gd name="connsiteY5" fmla="*/ 2545443 h 6168572"/>
                <a:gd name="connsiteX6" fmla="*/ 3479799 w 7740650"/>
                <a:gd name="connsiteY6" fmla="*/ 1777093 h 6168572"/>
                <a:gd name="connsiteX7" fmla="*/ 4559299 w 7740650"/>
                <a:gd name="connsiteY7" fmla="*/ 2456543 h 6168572"/>
                <a:gd name="connsiteX8" fmla="*/ 6008915 w 7740650"/>
                <a:gd name="connsiteY8" fmla="*/ 522514 h 6168572"/>
                <a:gd name="connsiteX9" fmla="*/ 6923314 w 7740650"/>
                <a:gd name="connsiteY9" fmla="*/ 1117600 h 6168572"/>
                <a:gd name="connsiteX10" fmla="*/ 7740650 w 7740650"/>
                <a:gd name="connsiteY10" fmla="*/ 19504 h 6168572"/>
                <a:gd name="connsiteX11" fmla="*/ 0 w 7740650"/>
                <a:gd name="connsiteY11" fmla="*/ 0 h 6168572"/>
                <a:gd name="connsiteX12" fmla="*/ 0 w 7740650"/>
                <a:gd name="connsiteY12" fmla="*/ 6139543 h 6168572"/>
                <a:gd name="connsiteX13" fmla="*/ 3846286 w 7740650"/>
                <a:gd name="connsiteY13" fmla="*/ 6168572 h 6168572"/>
                <a:gd name="connsiteX0" fmla="*/ 3846286 w 7740650"/>
                <a:gd name="connsiteY0" fmla="*/ 6168572 h 6168572"/>
                <a:gd name="connsiteX1" fmla="*/ 3962400 w 7740650"/>
                <a:gd name="connsiteY1" fmla="*/ 4934857 h 6168572"/>
                <a:gd name="connsiteX2" fmla="*/ 4310743 w 7740650"/>
                <a:gd name="connsiteY2" fmla="*/ 4455887 h 6168572"/>
                <a:gd name="connsiteX3" fmla="*/ 3541486 w 7740650"/>
                <a:gd name="connsiteY3" fmla="*/ 3846285 h 6168572"/>
                <a:gd name="connsiteX4" fmla="*/ 3975099 w 7740650"/>
                <a:gd name="connsiteY4" fmla="*/ 3212193 h 6168572"/>
                <a:gd name="connsiteX5" fmla="*/ 2965449 w 7740650"/>
                <a:gd name="connsiteY5" fmla="*/ 2545443 h 6168572"/>
                <a:gd name="connsiteX6" fmla="*/ 3543299 w 7740650"/>
                <a:gd name="connsiteY6" fmla="*/ 1688193 h 6168572"/>
                <a:gd name="connsiteX7" fmla="*/ 4559299 w 7740650"/>
                <a:gd name="connsiteY7" fmla="*/ 2456543 h 6168572"/>
                <a:gd name="connsiteX8" fmla="*/ 6008915 w 7740650"/>
                <a:gd name="connsiteY8" fmla="*/ 522514 h 6168572"/>
                <a:gd name="connsiteX9" fmla="*/ 6923314 w 7740650"/>
                <a:gd name="connsiteY9" fmla="*/ 1117600 h 6168572"/>
                <a:gd name="connsiteX10" fmla="*/ 7740650 w 7740650"/>
                <a:gd name="connsiteY10" fmla="*/ 19504 h 6168572"/>
                <a:gd name="connsiteX11" fmla="*/ 0 w 7740650"/>
                <a:gd name="connsiteY11" fmla="*/ 0 h 6168572"/>
                <a:gd name="connsiteX12" fmla="*/ 0 w 7740650"/>
                <a:gd name="connsiteY12" fmla="*/ 6139543 h 6168572"/>
                <a:gd name="connsiteX13" fmla="*/ 3846286 w 7740650"/>
                <a:gd name="connsiteY13" fmla="*/ 6168572 h 6168572"/>
                <a:gd name="connsiteX0" fmla="*/ 3846286 w 7740650"/>
                <a:gd name="connsiteY0" fmla="*/ 6168572 h 6168572"/>
                <a:gd name="connsiteX1" fmla="*/ 3962400 w 7740650"/>
                <a:gd name="connsiteY1" fmla="*/ 4934857 h 6168572"/>
                <a:gd name="connsiteX2" fmla="*/ 4310743 w 7740650"/>
                <a:gd name="connsiteY2" fmla="*/ 4455887 h 6168572"/>
                <a:gd name="connsiteX3" fmla="*/ 3541486 w 7740650"/>
                <a:gd name="connsiteY3" fmla="*/ 3846285 h 6168572"/>
                <a:gd name="connsiteX4" fmla="*/ 3975099 w 7740650"/>
                <a:gd name="connsiteY4" fmla="*/ 3212193 h 6168572"/>
                <a:gd name="connsiteX5" fmla="*/ 2990849 w 7740650"/>
                <a:gd name="connsiteY5" fmla="*/ 2520043 h 6168572"/>
                <a:gd name="connsiteX6" fmla="*/ 3543299 w 7740650"/>
                <a:gd name="connsiteY6" fmla="*/ 1688193 h 6168572"/>
                <a:gd name="connsiteX7" fmla="*/ 4559299 w 7740650"/>
                <a:gd name="connsiteY7" fmla="*/ 2456543 h 6168572"/>
                <a:gd name="connsiteX8" fmla="*/ 6008915 w 7740650"/>
                <a:gd name="connsiteY8" fmla="*/ 522514 h 6168572"/>
                <a:gd name="connsiteX9" fmla="*/ 6923314 w 7740650"/>
                <a:gd name="connsiteY9" fmla="*/ 1117600 h 6168572"/>
                <a:gd name="connsiteX10" fmla="*/ 7740650 w 7740650"/>
                <a:gd name="connsiteY10" fmla="*/ 19504 h 6168572"/>
                <a:gd name="connsiteX11" fmla="*/ 0 w 7740650"/>
                <a:gd name="connsiteY11" fmla="*/ 0 h 6168572"/>
                <a:gd name="connsiteX12" fmla="*/ 0 w 7740650"/>
                <a:gd name="connsiteY12" fmla="*/ 6139543 h 6168572"/>
                <a:gd name="connsiteX13" fmla="*/ 3846286 w 7740650"/>
                <a:gd name="connsiteY13" fmla="*/ 6168572 h 6168572"/>
                <a:gd name="connsiteX0" fmla="*/ 3846286 w 7740650"/>
                <a:gd name="connsiteY0" fmla="*/ 6168572 h 6168572"/>
                <a:gd name="connsiteX1" fmla="*/ 3962400 w 7740650"/>
                <a:gd name="connsiteY1" fmla="*/ 4934857 h 6168572"/>
                <a:gd name="connsiteX2" fmla="*/ 4310743 w 7740650"/>
                <a:gd name="connsiteY2" fmla="*/ 4455887 h 6168572"/>
                <a:gd name="connsiteX3" fmla="*/ 3541486 w 7740650"/>
                <a:gd name="connsiteY3" fmla="*/ 3846285 h 6168572"/>
                <a:gd name="connsiteX4" fmla="*/ 3975099 w 7740650"/>
                <a:gd name="connsiteY4" fmla="*/ 3212193 h 6168572"/>
                <a:gd name="connsiteX5" fmla="*/ 2990849 w 7740650"/>
                <a:gd name="connsiteY5" fmla="*/ 2520043 h 6168572"/>
                <a:gd name="connsiteX6" fmla="*/ 3543299 w 7740650"/>
                <a:gd name="connsiteY6" fmla="*/ 1688193 h 6168572"/>
                <a:gd name="connsiteX7" fmla="*/ 4559299 w 7740650"/>
                <a:gd name="connsiteY7" fmla="*/ 2456543 h 6168572"/>
                <a:gd name="connsiteX8" fmla="*/ 6008915 w 7740650"/>
                <a:gd name="connsiteY8" fmla="*/ 522514 h 6168572"/>
                <a:gd name="connsiteX9" fmla="*/ 6923314 w 7740650"/>
                <a:gd name="connsiteY9" fmla="*/ 1117600 h 6168572"/>
                <a:gd name="connsiteX10" fmla="*/ 7740650 w 7740650"/>
                <a:gd name="connsiteY10" fmla="*/ 19504 h 6168572"/>
                <a:gd name="connsiteX11" fmla="*/ 0 w 7740650"/>
                <a:gd name="connsiteY11" fmla="*/ 0 h 6168572"/>
                <a:gd name="connsiteX12" fmla="*/ 0 w 7740650"/>
                <a:gd name="connsiteY12" fmla="*/ 6139543 h 6168572"/>
                <a:gd name="connsiteX13" fmla="*/ 3846286 w 7740650"/>
                <a:gd name="connsiteY13" fmla="*/ 6168572 h 6168572"/>
                <a:gd name="connsiteX0" fmla="*/ 3846286 w 7740650"/>
                <a:gd name="connsiteY0" fmla="*/ 6168572 h 6168572"/>
                <a:gd name="connsiteX1" fmla="*/ 3962400 w 7740650"/>
                <a:gd name="connsiteY1" fmla="*/ 4934857 h 6168572"/>
                <a:gd name="connsiteX2" fmla="*/ 4310743 w 7740650"/>
                <a:gd name="connsiteY2" fmla="*/ 4455887 h 6168572"/>
                <a:gd name="connsiteX3" fmla="*/ 3541486 w 7740650"/>
                <a:gd name="connsiteY3" fmla="*/ 3846285 h 6168572"/>
                <a:gd name="connsiteX4" fmla="*/ 3975099 w 7740650"/>
                <a:gd name="connsiteY4" fmla="*/ 3212193 h 6168572"/>
                <a:gd name="connsiteX5" fmla="*/ 2990849 w 7740650"/>
                <a:gd name="connsiteY5" fmla="*/ 2520043 h 6168572"/>
                <a:gd name="connsiteX6" fmla="*/ 3543299 w 7740650"/>
                <a:gd name="connsiteY6" fmla="*/ 1688193 h 6168572"/>
                <a:gd name="connsiteX7" fmla="*/ 4616449 w 7740650"/>
                <a:gd name="connsiteY7" fmla="*/ 2361293 h 6168572"/>
                <a:gd name="connsiteX8" fmla="*/ 6008915 w 7740650"/>
                <a:gd name="connsiteY8" fmla="*/ 522514 h 6168572"/>
                <a:gd name="connsiteX9" fmla="*/ 6923314 w 7740650"/>
                <a:gd name="connsiteY9" fmla="*/ 1117600 h 6168572"/>
                <a:gd name="connsiteX10" fmla="*/ 7740650 w 7740650"/>
                <a:gd name="connsiteY10" fmla="*/ 19504 h 6168572"/>
                <a:gd name="connsiteX11" fmla="*/ 0 w 7740650"/>
                <a:gd name="connsiteY11" fmla="*/ 0 h 6168572"/>
                <a:gd name="connsiteX12" fmla="*/ 0 w 7740650"/>
                <a:gd name="connsiteY12" fmla="*/ 6139543 h 6168572"/>
                <a:gd name="connsiteX13" fmla="*/ 3846286 w 7740650"/>
                <a:gd name="connsiteY13" fmla="*/ 6168572 h 6168572"/>
                <a:gd name="connsiteX0" fmla="*/ 3846286 w 7740650"/>
                <a:gd name="connsiteY0" fmla="*/ 6168572 h 6168572"/>
                <a:gd name="connsiteX1" fmla="*/ 3962400 w 7740650"/>
                <a:gd name="connsiteY1" fmla="*/ 4934857 h 6168572"/>
                <a:gd name="connsiteX2" fmla="*/ 4310743 w 7740650"/>
                <a:gd name="connsiteY2" fmla="*/ 4455887 h 6168572"/>
                <a:gd name="connsiteX3" fmla="*/ 3541486 w 7740650"/>
                <a:gd name="connsiteY3" fmla="*/ 3846285 h 6168572"/>
                <a:gd name="connsiteX4" fmla="*/ 3975099 w 7740650"/>
                <a:gd name="connsiteY4" fmla="*/ 3212193 h 6168572"/>
                <a:gd name="connsiteX5" fmla="*/ 2990849 w 7740650"/>
                <a:gd name="connsiteY5" fmla="*/ 2520043 h 6168572"/>
                <a:gd name="connsiteX6" fmla="*/ 3543299 w 7740650"/>
                <a:gd name="connsiteY6" fmla="*/ 1688193 h 6168572"/>
                <a:gd name="connsiteX7" fmla="*/ 4495799 w 7740650"/>
                <a:gd name="connsiteY7" fmla="*/ 2373993 h 6168572"/>
                <a:gd name="connsiteX8" fmla="*/ 6008915 w 7740650"/>
                <a:gd name="connsiteY8" fmla="*/ 522514 h 6168572"/>
                <a:gd name="connsiteX9" fmla="*/ 6923314 w 7740650"/>
                <a:gd name="connsiteY9" fmla="*/ 1117600 h 6168572"/>
                <a:gd name="connsiteX10" fmla="*/ 7740650 w 7740650"/>
                <a:gd name="connsiteY10" fmla="*/ 19504 h 6168572"/>
                <a:gd name="connsiteX11" fmla="*/ 0 w 7740650"/>
                <a:gd name="connsiteY11" fmla="*/ 0 h 6168572"/>
                <a:gd name="connsiteX12" fmla="*/ 0 w 7740650"/>
                <a:gd name="connsiteY12" fmla="*/ 6139543 h 6168572"/>
                <a:gd name="connsiteX13" fmla="*/ 3846286 w 7740650"/>
                <a:gd name="connsiteY13" fmla="*/ 6168572 h 6168572"/>
                <a:gd name="connsiteX0" fmla="*/ 3846286 w 7740650"/>
                <a:gd name="connsiteY0" fmla="*/ 6168572 h 6168572"/>
                <a:gd name="connsiteX1" fmla="*/ 3962400 w 7740650"/>
                <a:gd name="connsiteY1" fmla="*/ 4934857 h 6168572"/>
                <a:gd name="connsiteX2" fmla="*/ 4310743 w 7740650"/>
                <a:gd name="connsiteY2" fmla="*/ 4455887 h 6168572"/>
                <a:gd name="connsiteX3" fmla="*/ 3541486 w 7740650"/>
                <a:gd name="connsiteY3" fmla="*/ 3846285 h 6168572"/>
                <a:gd name="connsiteX4" fmla="*/ 3975099 w 7740650"/>
                <a:gd name="connsiteY4" fmla="*/ 3212193 h 6168572"/>
                <a:gd name="connsiteX5" fmla="*/ 2990849 w 7740650"/>
                <a:gd name="connsiteY5" fmla="*/ 2520043 h 6168572"/>
                <a:gd name="connsiteX6" fmla="*/ 3543299 w 7740650"/>
                <a:gd name="connsiteY6" fmla="*/ 1688193 h 6168572"/>
                <a:gd name="connsiteX7" fmla="*/ 4610099 w 7740650"/>
                <a:gd name="connsiteY7" fmla="*/ 2246993 h 6168572"/>
                <a:gd name="connsiteX8" fmla="*/ 6008915 w 7740650"/>
                <a:gd name="connsiteY8" fmla="*/ 522514 h 6168572"/>
                <a:gd name="connsiteX9" fmla="*/ 6923314 w 7740650"/>
                <a:gd name="connsiteY9" fmla="*/ 1117600 h 6168572"/>
                <a:gd name="connsiteX10" fmla="*/ 7740650 w 7740650"/>
                <a:gd name="connsiteY10" fmla="*/ 19504 h 6168572"/>
                <a:gd name="connsiteX11" fmla="*/ 0 w 7740650"/>
                <a:gd name="connsiteY11" fmla="*/ 0 h 6168572"/>
                <a:gd name="connsiteX12" fmla="*/ 0 w 7740650"/>
                <a:gd name="connsiteY12" fmla="*/ 6139543 h 6168572"/>
                <a:gd name="connsiteX13" fmla="*/ 3846286 w 7740650"/>
                <a:gd name="connsiteY13" fmla="*/ 6168572 h 6168572"/>
                <a:gd name="connsiteX0" fmla="*/ 3846286 w 7740650"/>
                <a:gd name="connsiteY0" fmla="*/ 6168572 h 6168572"/>
                <a:gd name="connsiteX1" fmla="*/ 3962400 w 7740650"/>
                <a:gd name="connsiteY1" fmla="*/ 4934857 h 6168572"/>
                <a:gd name="connsiteX2" fmla="*/ 4310743 w 7740650"/>
                <a:gd name="connsiteY2" fmla="*/ 4455887 h 6168572"/>
                <a:gd name="connsiteX3" fmla="*/ 3541486 w 7740650"/>
                <a:gd name="connsiteY3" fmla="*/ 3846285 h 6168572"/>
                <a:gd name="connsiteX4" fmla="*/ 3975099 w 7740650"/>
                <a:gd name="connsiteY4" fmla="*/ 3212193 h 6168572"/>
                <a:gd name="connsiteX5" fmla="*/ 2990849 w 7740650"/>
                <a:gd name="connsiteY5" fmla="*/ 2520043 h 6168572"/>
                <a:gd name="connsiteX6" fmla="*/ 3625849 w 7740650"/>
                <a:gd name="connsiteY6" fmla="*/ 1624693 h 6168572"/>
                <a:gd name="connsiteX7" fmla="*/ 4610099 w 7740650"/>
                <a:gd name="connsiteY7" fmla="*/ 2246993 h 6168572"/>
                <a:gd name="connsiteX8" fmla="*/ 6008915 w 7740650"/>
                <a:gd name="connsiteY8" fmla="*/ 522514 h 6168572"/>
                <a:gd name="connsiteX9" fmla="*/ 6923314 w 7740650"/>
                <a:gd name="connsiteY9" fmla="*/ 1117600 h 6168572"/>
                <a:gd name="connsiteX10" fmla="*/ 7740650 w 7740650"/>
                <a:gd name="connsiteY10" fmla="*/ 19504 h 6168572"/>
                <a:gd name="connsiteX11" fmla="*/ 0 w 7740650"/>
                <a:gd name="connsiteY11" fmla="*/ 0 h 6168572"/>
                <a:gd name="connsiteX12" fmla="*/ 0 w 7740650"/>
                <a:gd name="connsiteY12" fmla="*/ 6139543 h 6168572"/>
                <a:gd name="connsiteX13" fmla="*/ 3846286 w 7740650"/>
                <a:gd name="connsiteY13" fmla="*/ 6168572 h 6168572"/>
                <a:gd name="connsiteX0" fmla="*/ 3846286 w 7740650"/>
                <a:gd name="connsiteY0" fmla="*/ 6168572 h 6168572"/>
                <a:gd name="connsiteX1" fmla="*/ 3962400 w 7740650"/>
                <a:gd name="connsiteY1" fmla="*/ 4934857 h 6168572"/>
                <a:gd name="connsiteX2" fmla="*/ 4310743 w 7740650"/>
                <a:gd name="connsiteY2" fmla="*/ 4455887 h 6168572"/>
                <a:gd name="connsiteX3" fmla="*/ 3541486 w 7740650"/>
                <a:gd name="connsiteY3" fmla="*/ 3846285 h 6168572"/>
                <a:gd name="connsiteX4" fmla="*/ 3975099 w 7740650"/>
                <a:gd name="connsiteY4" fmla="*/ 3212193 h 6168572"/>
                <a:gd name="connsiteX5" fmla="*/ 2990849 w 7740650"/>
                <a:gd name="connsiteY5" fmla="*/ 2520043 h 6168572"/>
                <a:gd name="connsiteX6" fmla="*/ 3600449 w 7740650"/>
                <a:gd name="connsiteY6" fmla="*/ 1618343 h 6168572"/>
                <a:gd name="connsiteX7" fmla="*/ 4610099 w 7740650"/>
                <a:gd name="connsiteY7" fmla="*/ 2246993 h 6168572"/>
                <a:gd name="connsiteX8" fmla="*/ 6008915 w 7740650"/>
                <a:gd name="connsiteY8" fmla="*/ 522514 h 6168572"/>
                <a:gd name="connsiteX9" fmla="*/ 6923314 w 7740650"/>
                <a:gd name="connsiteY9" fmla="*/ 1117600 h 6168572"/>
                <a:gd name="connsiteX10" fmla="*/ 7740650 w 7740650"/>
                <a:gd name="connsiteY10" fmla="*/ 19504 h 6168572"/>
                <a:gd name="connsiteX11" fmla="*/ 0 w 7740650"/>
                <a:gd name="connsiteY11" fmla="*/ 0 h 6168572"/>
                <a:gd name="connsiteX12" fmla="*/ 0 w 7740650"/>
                <a:gd name="connsiteY12" fmla="*/ 6139543 h 6168572"/>
                <a:gd name="connsiteX13" fmla="*/ 3846286 w 7740650"/>
                <a:gd name="connsiteY13" fmla="*/ 6168572 h 6168572"/>
                <a:gd name="connsiteX0" fmla="*/ 3846286 w 7740650"/>
                <a:gd name="connsiteY0" fmla="*/ 6168572 h 6168572"/>
                <a:gd name="connsiteX1" fmla="*/ 3962400 w 7740650"/>
                <a:gd name="connsiteY1" fmla="*/ 4934857 h 6168572"/>
                <a:gd name="connsiteX2" fmla="*/ 4310743 w 7740650"/>
                <a:gd name="connsiteY2" fmla="*/ 4455887 h 6168572"/>
                <a:gd name="connsiteX3" fmla="*/ 3541486 w 7740650"/>
                <a:gd name="connsiteY3" fmla="*/ 3846285 h 6168572"/>
                <a:gd name="connsiteX4" fmla="*/ 3975099 w 7740650"/>
                <a:gd name="connsiteY4" fmla="*/ 3212193 h 6168572"/>
                <a:gd name="connsiteX5" fmla="*/ 2990849 w 7740650"/>
                <a:gd name="connsiteY5" fmla="*/ 2520043 h 6168572"/>
                <a:gd name="connsiteX6" fmla="*/ 3600449 w 7740650"/>
                <a:gd name="connsiteY6" fmla="*/ 1618343 h 6168572"/>
                <a:gd name="connsiteX7" fmla="*/ 4591049 w 7740650"/>
                <a:gd name="connsiteY7" fmla="*/ 2259693 h 6168572"/>
                <a:gd name="connsiteX8" fmla="*/ 6008915 w 7740650"/>
                <a:gd name="connsiteY8" fmla="*/ 522514 h 6168572"/>
                <a:gd name="connsiteX9" fmla="*/ 6923314 w 7740650"/>
                <a:gd name="connsiteY9" fmla="*/ 1117600 h 6168572"/>
                <a:gd name="connsiteX10" fmla="*/ 7740650 w 7740650"/>
                <a:gd name="connsiteY10" fmla="*/ 19504 h 6168572"/>
                <a:gd name="connsiteX11" fmla="*/ 0 w 7740650"/>
                <a:gd name="connsiteY11" fmla="*/ 0 h 6168572"/>
                <a:gd name="connsiteX12" fmla="*/ 0 w 7740650"/>
                <a:gd name="connsiteY12" fmla="*/ 6139543 h 6168572"/>
                <a:gd name="connsiteX13" fmla="*/ 3846286 w 7740650"/>
                <a:gd name="connsiteY13" fmla="*/ 6168572 h 6168572"/>
                <a:gd name="connsiteX0" fmla="*/ 3846286 w 7740650"/>
                <a:gd name="connsiteY0" fmla="*/ 6168572 h 6168572"/>
                <a:gd name="connsiteX1" fmla="*/ 3962400 w 7740650"/>
                <a:gd name="connsiteY1" fmla="*/ 4934857 h 6168572"/>
                <a:gd name="connsiteX2" fmla="*/ 4310743 w 7740650"/>
                <a:gd name="connsiteY2" fmla="*/ 4455887 h 6168572"/>
                <a:gd name="connsiteX3" fmla="*/ 3541486 w 7740650"/>
                <a:gd name="connsiteY3" fmla="*/ 3846285 h 6168572"/>
                <a:gd name="connsiteX4" fmla="*/ 3975099 w 7740650"/>
                <a:gd name="connsiteY4" fmla="*/ 3212193 h 6168572"/>
                <a:gd name="connsiteX5" fmla="*/ 2990849 w 7740650"/>
                <a:gd name="connsiteY5" fmla="*/ 2520043 h 6168572"/>
                <a:gd name="connsiteX6" fmla="*/ 3651249 w 7740650"/>
                <a:gd name="connsiteY6" fmla="*/ 1580243 h 6168572"/>
                <a:gd name="connsiteX7" fmla="*/ 4591049 w 7740650"/>
                <a:gd name="connsiteY7" fmla="*/ 2259693 h 6168572"/>
                <a:gd name="connsiteX8" fmla="*/ 6008915 w 7740650"/>
                <a:gd name="connsiteY8" fmla="*/ 522514 h 6168572"/>
                <a:gd name="connsiteX9" fmla="*/ 6923314 w 7740650"/>
                <a:gd name="connsiteY9" fmla="*/ 1117600 h 6168572"/>
                <a:gd name="connsiteX10" fmla="*/ 7740650 w 7740650"/>
                <a:gd name="connsiteY10" fmla="*/ 19504 h 6168572"/>
                <a:gd name="connsiteX11" fmla="*/ 0 w 7740650"/>
                <a:gd name="connsiteY11" fmla="*/ 0 h 6168572"/>
                <a:gd name="connsiteX12" fmla="*/ 0 w 7740650"/>
                <a:gd name="connsiteY12" fmla="*/ 6139543 h 6168572"/>
                <a:gd name="connsiteX13" fmla="*/ 3846286 w 7740650"/>
                <a:gd name="connsiteY13" fmla="*/ 6168572 h 6168572"/>
                <a:gd name="connsiteX0" fmla="*/ 3846286 w 7740650"/>
                <a:gd name="connsiteY0" fmla="*/ 6168572 h 6168572"/>
                <a:gd name="connsiteX1" fmla="*/ 3962400 w 7740650"/>
                <a:gd name="connsiteY1" fmla="*/ 4934857 h 6168572"/>
                <a:gd name="connsiteX2" fmla="*/ 4310743 w 7740650"/>
                <a:gd name="connsiteY2" fmla="*/ 4455887 h 6168572"/>
                <a:gd name="connsiteX3" fmla="*/ 3541486 w 7740650"/>
                <a:gd name="connsiteY3" fmla="*/ 3846285 h 6168572"/>
                <a:gd name="connsiteX4" fmla="*/ 3975099 w 7740650"/>
                <a:gd name="connsiteY4" fmla="*/ 3212193 h 6168572"/>
                <a:gd name="connsiteX5" fmla="*/ 2990849 w 7740650"/>
                <a:gd name="connsiteY5" fmla="*/ 2520043 h 6168572"/>
                <a:gd name="connsiteX6" fmla="*/ 3651249 w 7740650"/>
                <a:gd name="connsiteY6" fmla="*/ 1580243 h 6168572"/>
                <a:gd name="connsiteX7" fmla="*/ 4591049 w 7740650"/>
                <a:gd name="connsiteY7" fmla="*/ 2259693 h 6168572"/>
                <a:gd name="connsiteX8" fmla="*/ 5786665 w 7740650"/>
                <a:gd name="connsiteY8" fmla="*/ 338364 h 6168572"/>
                <a:gd name="connsiteX9" fmla="*/ 6923314 w 7740650"/>
                <a:gd name="connsiteY9" fmla="*/ 1117600 h 6168572"/>
                <a:gd name="connsiteX10" fmla="*/ 7740650 w 7740650"/>
                <a:gd name="connsiteY10" fmla="*/ 19504 h 6168572"/>
                <a:gd name="connsiteX11" fmla="*/ 0 w 7740650"/>
                <a:gd name="connsiteY11" fmla="*/ 0 h 6168572"/>
                <a:gd name="connsiteX12" fmla="*/ 0 w 7740650"/>
                <a:gd name="connsiteY12" fmla="*/ 6139543 h 6168572"/>
                <a:gd name="connsiteX13" fmla="*/ 3846286 w 7740650"/>
                <a:gd name="connsiteY13" fmla="*/ 6168572 h 6168572"/>
                <a:gd name="connsiteX0" fmla="*/ 3846286 w 7740650"/>
                <a:gd name="connsiteY0" fmla="*/ 6168572 h 6168572"/>
                <a:gd name="connsiteX1" fmla="*/ 3962400 w 7740650"/>
                <a:gd name="connsiteY1" fmla="*/ 4934857 h 6168572"/>
                <a:gd name="connsiteX2" fmla="*/ 4310743 w 7740650"/>
                <a:gd name="connsiteY2" fmla="*/ 4455887 h 6168572"/>
                <a:gd name="connsiteX3" fmla="*/ 3541486 w 7740650"/>
                <a:gd name="connsiteY3" fmla="*/ 3846285 h 6168572"/>
                <a:gd name="connsiteX4" fmla="*/ 3975099 w 7740650"/>
                <a:gd name="connsiteY4" fmla="*/ 3212193 h 6168572"/>
                <a:gd name="connsiteX5" fmla="*/ 2990849 w 7740650"/>
                <a:gd name="connsiteY5" fmla="*/ 2520043 h 6168572"/>
                <a:gd name="connsiteX6" fmla="*/ 3651249 w 7740650"/>
                <a:gd name="connsiteY6" fmla="*/ 1580243 h 6168572"/>
                <a:gd name="connsiteX7" fmla="*/ 4591049 w 7740650"/>
                <a:gd name="connsiteY7" fmla="*/ 2259693 h 6168572"/>
                <a:gd name="connsiteX8" fmla="*/ 5881915 w 7740650"/>
                <a:gd name="connsiteY8" fmla="*/ 376464 h 6168572"/>
                <a:gd name="connsiteX9" fmla="*/ 6923314 w 7740650"/>
                <a:gd name="connsiteY9" fmla="*/ 1117600 h 6168572"/>
                <a:gd name="connsiteX10" fmla="*/ 7740650 w 7740650"/>
                <a:gd name="connsiteY10" fmla="*/ 19504 h 6168572"/>
                <a:gd name="connsiteX11" fmla="*/ 0 w 7740650"/>
                <a:gd name="connsiteY11" fmla="*/ 0 h 6168572"/>
                <a:gd name="connsiteX12" fmla="*/ 0 w 7740650"/>
                <a:gd name="connsiteY12" fmla="*/ 6139543 h 6168572"/>
                <a:gd name="connsiteX13" fmla="*/ 3846286 w 7740650"/>
                <a:gd name="connsiteY13" fmla="*/ 6168572 h 6168572"/>
                <a:gd name="connsiteX0" fmla="*/ 3846286 w 7740650"/>
                <a:gd name="connsiteY0" fmla="*/ 6168572 h 6168572"/>
                <a:gd name="connsiteX1" fmla="*/ 3962400 w 7740650"/>
                <a:gd name="connsiteY1" fmla="*/ 4934857 h 6168572"/>
                <a:gd name="connsiteX2" fmla="*/ 4310743 w 7740650"/>
                <a:gd name="connsiteY2" fmla="*/ 4455887 h 6168572"/>
                <a:gd name="connsiteX3" fmla="*/ 3541486 w 7740650"/>
                <a:gd name="connsiteY3" fmla="*/ 3846285 h 6168572"/>
                <a:gd name="connsiteX4" fmla="*/ 3975099 w 7740650"/>
                <a:gd name="connsiteY4" fmla="*/ 3212193 h 6168572"/>
                <a:gd name="connsiteX5" fmla="*/ 2990849 w 7740650"/>
                <a:gd name="connsiteY5" fmla="*/ 2520043 h 6168572"/>
                <a:gd name="connsiteX6" fmla="*/ 3651249 w 7740650"/>
                <a:gd name="connsiteY6" fmla="*/ 1580243 h 6168572"/>
                <a:gd name="connsiteX7" fmla="*/ 4591049 w 7740650"/>
                <a:gd name="connsiteY7" fmla="*/ 2259693 h 6168572"/>
                <a:gd name="connsiteX8" fmla="*/ 5881915 w 7740650"/>
                <a:gd name="connsiteY8" fmla="*/ 376464 h 6168572"/>
                <a:gd name="connsiteX9" fmla="*/ 6923314 w 7740650"/>
                <a:gd name="connsiteY9" fmla="*/ 1117600 h 6168572"/>
                <a:gd name="connsiteX10" fmla="*/ 7740650 w 7740650"/>
                <a:gd name="connsiteY10" fmla="*/ 19504 h 6168572"/>
                <a:gd name="connsiteX11" fmla="*/ 0 w 7740650"/>
                <a:gd name="connsiteY11" fmla="*/ 0 h 6168572"/>
                <a:gd name="connsiteX12" fmla="*/ 0 w 7740650"/>
                <a:gd name="connsiteY12" fmla="*/ 6139543 h 6168572"/>
                <a:gd name="connsiteX13" fmla="*/ 3846286 w 7740650"/>
                <a:gd name="connsiteY13" fmla="*/ 6168572 h 6168572"/>
                <a:gd name="connsiteX0" fmla="*/ 3846286 w 7740650"/>
                <a:gd name="connsiteY0" fmla="*/ 6168572 h 6168572"/>
                <a:gd name="connsiteX1" fmla="*/ 3962400 w 7740650"/>
                <a:gd name="connsiteY1" fmla="*/ 4934857 h 6168572"/>
                <a:gd name="connsiteX2" fmla="*/ 4310743 w 7740650"/>
                <a:gd name="connsiteY2" fmla="*/ 4455887 h 6168572"/>
                <a:gd name="connsiteX3" fmla="*/ 3541486 w 7740650"/>
                <a:gd name="connsiteY3" fmla="*/ 3846285 h 6168572"/>
                <a:gd name="connsiteX4" fmla="*/ 3975099 w 7740650"/>
                <a:gd name="connsiteY4" fmla="*/ 3212193 h 6168572"/>
                <a:gd name="connsiteX5" fmla="*/ 2990849 w 7740650"/>
                <a:gd name="connsiteY5" fmla="*/ 2520043 h 6168572"/>
                <a:gd name="connsiteX6" fmla="*/ 3651249 w 7740650"/>
                <a:gd name="connsiteY6" fmla="*/ 1580243 h 6168572"/>
                <a:gd name="connsiteX7" fmla="*/ 4591049 w 7740650"/>
                <a:gd name="connsiteY7" fmla="*/ 2259693 h 6168572"/>
                <a:gd name="connsiteX8" fmla="*/ 5862865 w 7740650"/>
                <a:gd name="connsiteY8" fmla="*/ 408214 h 6168572"/>
                <a:gd name="connsiteX9" fmla="*/ 6923314 w 7740650"/>
                <a:gd name="connsiteY9" fmla="*/ 1117600 h 6168572"/>
                <a:gd name="connsiteX10" fmla="*/ 7740650 w 7740650"/>
                <a:gd name="connsiteY10" fmla="*/ 19504 h 6168572"/>
                <a:gd name="connsiteX11" fmla="*/ 0 w 7740650"/>
                <a:gd name="connsiteY11" fmla="*/ 0 h 6168572"/>
                <a:gd name="connsiteX12" fmla="*/ 0 w 7740650"/>
                <a:gd name="connsiteY12" fmla="*/ 6139543 h 6168572"/>
                <a:gd name="connsiteX13" fmla="*/ 3846286 w 7740650"/>
                <a:gd name="connsiteY13" fmla="*/ 6168572 h 6168572"/>
                <a:gd name="connsiteX0" fmla="*/ 3846286 w 7740650"/>
                <a:gd name="connsiteY0" fmla="*/ 6168572 h 6168572"/>
                <a:gd name="connsiteX1" fmla="*/ 3962400 w 7740650"/>
                <a:gd name="connsiteY1" fmla="*/ 4934857 h 6168572"/>
                <a:gd name="connsiteX2" fmla="*/ 4310743 w 7740650"/>
                <a:gd name="connsiteY2" fmla="*/ 4455887 h 6168572"/>
                <a:gd name="connsiteX3" fmla="*/ 3541486 w 7740650"/>
                <a:gd name="connsiteY3" fmla="*/ 3846285 h 6168572"/>
                <a:gd name="connsiteX4" fmla="*/ 3975099 w 7740650"/>
                <a:gd name="connsiteY4" fmla="*/ 3212193 h 6168572"/>
                <a:gd name="connsiteX5" fmla="*/ 2990849 w 7740650"/>
                <a:gd name="connsiteY5" fmla="*/ 2520043 h 6168572"/>
                <a:gd name="connsiteX6" fmla="*/ 3651249 w 7740650"/>
                <a:gd name="connsiteY6" fmla="*/ 1580243 h 6168572"/>
                <a:gd name="connsiteX7" fmla="*/ 4591049 w 7740650"/>
                <a:gd name="connsiteY7" fmla="*/ 2259693 h 6168572"/>
                <a:gd name="connsiteX8" fmla="*/ 5862865 w 7740650"/>
                <a:gd name="connsiteY8" fmla="*/ 408214 h 6168572"/>
                <a:gd name="connsiteX9" fmla="*/ 6936014 w 7740650"/>
                <a:gd name="connsiteY9" fmla="*/ 1098550 h 6168572"/>
                <a:gd name="connsiteX10" fmla="*/ 7740650 w 7740650"/>
                <a:gd name="connsiteY10" fmla="*/ 19504 h 6168572"/>
                <a:gd name="connsiteX11" fmla="*/ 0 w 7740650"/>
                <a:gd name="connsiteY11" fmla="*/ 0 h 6168572"/>
                <a:gd name="connsiteX12" fmla="*/ 0 w 7740650"/>
                <a:gd name="connsiteY12" fmla="*/ 6139543 h 6168572"/>
                <a:gd name="connsiteX13" fmla="*/ 3846286 w 7740650"/>
                <a:gd name="connsiteY13" fmla="*/ 6168572 h 6168572"/>
                <a:gd name="connsiteX0" fmla="*/ 3846286 w 7740650"/>
                <a:gd name="connsiteY0" fmla="*/ 6168572 h 6168572"/>
                <a:gd name="connsiteX1" fmla="*/ 3962400 w 7740650"/>
                <a:gd name="connsiteY1" fmla="*/ 4934857 h 6168572"/>
                <a:gd name="connsiteX2" fmla="*/ 4310743 w 7740650"/>
                <a:gd name="connsiteY2" fmla="*/ 4455887 h 6168572"/>
                <a:gd name="connsiteX3" fmla="*/ 3541486 w 7740650"/>
                <a:gd name="connsiteY3" fmla="*/ 3846285 h 6168572"/>
                <a:gd name="connsiteX4" fmla="*/ 3975099 w 7740650"/>
                <a:gd name="connsiteY4" fmla="*/ 3212193 h 6168572"/>
                <a:gd name="connsiteX5" fmla="*/ 2990849 w 7740650"/>
                <a:gd name="connsiteY5" fmla="*/ 2520043 h 6168572"/>
                <a:gd name="connsiteX6" fmla="*/ 3651249 w 7740650"/>
                <a:gd name="connsiteY6" fmla="*/ 1580243 h 6168572"/>
                <a:gd name="connsiteX7" fmla="*/ 4591049 w 7740650"/>
                <a:gd name="connsiteY7" fmla="*/ 2259693 h 6168572"/>
                <a:gd name="connsiteX8" fmla="*/ 5862865 w 7740650"/>
                <a:gd name="connsiteY8" fmla="*/ 408214 h 6168572"/>
                <a:gd name="connsiteX9" fmla="*/ 6682014 w 7740650"/>
                <a:gd name="connsiteY9" fmla="*/ 927100 h 6168572"/>
                <a:gd name="connsiteX10" fmla="*/ 7740650 w 7740650"/>
                <a:gd name="connsiteY10" fmla="*/ 19504 h 6168572"/>
                <a:gd name="connsiteX11" fmla="*/ 0 w 7740650"/>
                <a:gd name="connsiteY11" fmla="*/ 0 h 6168572"/>
                <a:gd name="connsiteX12" fmla="*/ 0 w 7740650"/>
                <a:gd name="connsiteY12" fmla="*/ 6139543 h 6168572"/>
                <a:gd name="connsiteX13" fmla="*/ 3846286 w 7740650"/>
                <a:gd name="connsiteY13" fmla="*/ 6168572 h 6168572"/>
                <a:gd name="connsiteX0" fmla="*/ 3846286 w 7327900"/>
                <a:gd name="connsiteY0" fmla="*/ 6168572 h 6168572"/>
                <a:gd name="connsiteX1" fmla="*/ 3962400 w 7327900"/>
                <a:gd name="connsiteY1" fmla="*/ 4934857 h 6168572"/>
                <a:gd name="connsiteX2" fmla="*/ 4310743 w 7327900"/>
                <a:gd name="connsiteY2" fmla="*/ 4455887 h 6168572"/>
                <a:gd name="connsiteX3" fmla="*/ 3541486 w 7327900"/>
                <a:gd name="connsiteY3" fmla="*/ 3846285 h 6168572"/>
                <a:gd name="connsiteX4" fmla="*/ 3975099 w 7327900"/>
                <a:gd name="connsiteY4" fmla="*/ 3212193 h 6168572"/>
                <a:gd name="connsiteX5" fmla="*/ 2990849 w 7327900"/>
                <a:gd name="connsiteY5" fmla="*/ 2520043 h 6168572"/>
                <a:gd name="connsiteX6" fmla="*/ 3651249 w 7327900"/>
                <a:gd name="connsiteY6" fmla="*/ 1580243 h 6168572"/>
                <a:gd name="connsiteX7" fmla="*/ 4591049 w 7327900"/>
                <a:gd name="connsiteY7" fmla="*/ 2259693 h 6168572"/>
                <a:gd name="connsiteX8" fmla="*/ 5862865 w 7327900"/>
                <a:gd name="connsiteY8" fmla="*/ 408214 h 6168572"/>
                <a:gd name="connsiteX9" fmla="*/ 6682014 w 7327900"/>
                <a:gd name="connsiteY9" fmla="*/ 927100 h 6168572"/>
                <a:gd name="connsiteX10" fmla="*/ 7327900 w 7327900"/>
                <a:gd name="connsiteY10" fmla="*/ 19504 h 6168572"/>
                <a:gd name="connsiteX11" fmla="*/ 0 w 7327900"/>
                <a:gd name="connsiteY11" fmla="*/ 0 h 6168572"/>
                <a:gd name="connsiteX12" fmla="*/ 0 w 7327900"/>
                <a:gd name="connsiteY12" fmla="*/ 6139543 h 6168572"/>
                <a:gd name="connsiteX13" fmla="*/ 3846286 w 7327900"/>
                <a:gd name="connsiteY13" fmla="*/ 6168572 h 6168572"/>
                <a:gd name="connsiteX0" fmla="*/ 3846286 w 7327900"/>
                <a:gd name="connsiteY0" fmla="*/ 6168572 h 6168572"/>
                <a:gd name="connsiteX1" fmla="*/ 3962400 w 7327900"/>
                <a:gd name="connsiteY1" fmla="*/ 4934857 h 6168572"/>
                <a:gd name="connsiteX2" fmla="*/ 4310743 w 7327900"/>
                <a:gd name="connsiteY2" fmla="*/ 4455887 h 6168572"/>
                <a:gd name="connsiteX3" fmla="*/ 3522436 w 7327900"/>
                <a:gd name="connsiteY3" fmla="*/ 3878035 h 6168572"/>
                <a:gd name="connsiteX4" fmla="*/ 3975099 w 7327900"/>
                <a:gd name="connsiteY4" fmla="*/ 3212193 h 6168572"/>
                <a:gd name="connsiteX5" fmla="*/ 2990849 w 7327900"/>
                <a:gd name="connsiteY5" fmla="*/ 2520043 h 6168572"/>
                <a:gd name="connsiteX6" fmla="*/ 3651249 w 7327900"/>
                <a:gd name="connsiteY6" fmla="*/ 1580243 h 6168572"/>
                <a:gd name="connsiteX7" fmla="*/ 4591049 w 7327900"/>
                <a:gd name="connsiteY7" fmla="*/ 2259693 h 6168572"/>
                <a:gd name="connsiteX8" fmla="*/ 5862865 w 7327900"/>
                <a:gd name="connsiteY8" fmla="*/ 408214 h 6168572"/>
                <a:gd name="connsiteX9" fmla="*/ 6682014 w 7327900"/>
                <a:gd name="connsiteY9" fmla="*/ 927100 h 6168572"/>
                <a:gd name="connsiteX10" fmla="*/ 7327900 w 7327900"/>
                <a:gd name="connsiteY10" fmla="*/ 19504 h 6168572"/>
                <a:gd name="connsiteX11" fmla="*/ 0 w 7327900"/>
                <a:gd name="connsiteY11" fmla="*/ 0 h 6168572"/>
                <a:gd name="connsiteX12" fmla="*/ 0 w 7327900"/>
                <a:gd name="connsiteY12" fmla="*/ 6139543 h 6168572"/>
                <a:gd name="connsiteX13" fmla="*/ 3846286 w 7327900"/>
                <a:gd name="connsiteY13" fmla="*/ 6168572 h 6168572"/>
                <a:gd name="connsiteX0" fmla="*/ 3979636 w 7461250"/>
                <a:gd name="connsiteY0" fmla="*/ 6168572 h 6206218"/>
                <a:gd name="connsiteX1" fmla="*/ 4095750 w 7461250"/>
                <a:gd name="connsiteY1" fmla="*/ 4934857 h 6206218"/>
                <a:gd name="connsiteX2" fmla="*/ 4444093 w 7461250"/>
                <a:gd name="connsiteY2" fmla="*/ 4455887 h 6206218"/>
                <a:gd name="connsiteX3" fmla="*/ 3655786 w 7461250"/>
                <a:gd name="connsiteY3" fmla="*/ 3878035 h 6206218"/>
                <a:gd name="connsiteX4" fmla="*/ 4108449 w 7461250"/>
                <a:gd name="connsiteY4" fmla="*/ 3212193 h 6206218"/>
                <a:gd name="connsiteX5" fmla="*/ 3124199 w 7461250"/>
                <a:gd name="connsiteY5" fmla="*/ 2520043 h 6206218"/>
                <a:gd name="connsiteX6" fmla="*/ 3784599 w 7461250"/>
                <a:gd name="connsiteY6" fmla="*/ 1580243 h 6206218"/>
                <a:gd name="connsiteX7" fmla="*/ 4724399 w 7461250"/>
                <a:gd name="connsiteY7" fmla="*/ 2259693 h 6206218"/>
                <a:gd name="connsiteX8" fmla="*/ 5996215 w 7461250"/>
                <a:gd name="connsiteY8" fmla="*/ 408214 h 6206218"/>
                <a:gd name="connsiteX9" fmla="*/ 6815364 w 7461250"/>
                <a:gd name="connsiteY9" fmla="*/ 927100 h 6206218"/>
                <a:gd name="connsiteX10" fmla="*/ 7461250 w 7461250"/>
                <a:gd name="connsiteY10" fmla="*/ 19504 h 6206218"/>
                <a:gd name="connsiteX11" fmla="*/ 133350 w 7461250"/>
                <a:gd name="connsiteY11" fmla="*/ 0 h 6206218"/>
                <a:gd name="connsiteX12" fmla="*/ 0 w 7461250"/>
                <a:gd name="connsiteY12" fmla="*/ 6206218 h 6206218"/>
                <a:gd name="connsiteX13" fmla="*/ 3979636 w 7461250"/>
                <a:gd name="connsiteY13" fmla="*/ 6168572 h 6206218"/>
                <a:gd name="connsiteX0" fmla="*/ 3979636 w 7461250"/>
                <a:gd name="connsiteY0" fmla="*/ 6159047 h 6196693"/>
                <a:gd name="connsiteX1" fmla="*/ 4095750 w 7461250"/>
                <a:gd name="connsiteY1" fmla="*/ 4925332 h 6196693"/>
                <a:gd name="connsiteX2" fmla="*/ 4444093 w 7461250"/>
                <a:gd name="connsiteY2" fmla="*/ 4446362 h 6196693"/>
                <a:gd name="connsiteX3" fmla="*/ 3655786 w 7461250"/>
                <a:gd name="connsiteY3" fmla="*/ 3868510 h 6196693"/>
                <a:gd name="connsiteX4" fmla="*/ 4108449 w 7461250"/>
                <a:gd name="connsiteY4" fmla="*/ 3202668 h 6196693"/>
                <a:gd name="connsiteX5" fmla="*/ 3124199 w 7461250"/>
                <a:gd name="connsiteY5" fmla="*/ 2510518 h 6196693"/>
                <a:gd name="connsiteX6" fmla="*/ 3784599 w 7461250"/>
                <a:gd name="connsiteY6" fmla="*/ 1570718 h 6196693"/>
                <a:gd name="connsiteX7" fmla="*/ 4724399 w 7461250"/>
                <a:gd name="connsiteY7" fmla="*/ 2250168 h 6196693"/>
                <a:gd name="connsiteX8" fmla="*/ 5996215 w 7461250"/>
                <a:gd name="connsiteY8" fmla="*/ 398689 h 6196693"/>
                <a:gd name="connsiteX9" fmla="*/ 6815364 w 7461250"/>
                <a:gd name="connsiteY9" fmla="*/ 917575 h 6196693"/>
                <a:gd name="connsiteX10" fmla="*/ 7461250 w 7461250"/>
                <a:gd name="connsiteY10" fmla="*/ 9979 h 6196693"/>
                <a:gd name="connsiteX11" fmla="*/ 133350 w 7461250"/>
                <a:gd name="connsiteY11" fmla="*/ 0 h 6196693"/>
                <a:gd name="connsiteX12" fmla="*/ 0 w 7461250"/>
                <a:gd name="connsiteY12" fmla="*/ 6196693 h 6196693"/>
                <a:gd name="connsiteX13" fmla="*/ 3979636 w 7461250"/>
                <a:gd name="connsiteY13" fmla="*/ 6159047 h 6196693"/>
                <a:gd name="connsiteX0" fmla="*/ 3910810 w 7461250"/>
                <a:gd name="connsiteY0" fmla="*/ 6178712 h 6196693"/>
                <a:gd name="connsiteX1" fmla="*/ 4095750 w 7461250"/>
                <a:gd name="connsiteY1" fmla="*/ 4925332 h 6196693"/>
                <a:gd name="connsiteX2" fmla="*/ 4444093 w 7461250"/>
                <a:gd name="connsiteY2" fmla="*/ 4446362 h 6196693"/>
                <a:gd name="connsiteX3" fmla="*/ 3655786 w 7461250"/>
                <a:gd name="connsiteY3" fmla="*/ 3868510 h 6196693"/>
                <a:gd name="connsiteX4" fmla="*/ 4108449 w 7461250"/>
                <a:gd name="connsiteY4" fmla="*/ 3202668 h 6196693"/>
                <a:gd name="connsiteX5" fmla="*/ 3124199 w 7461250"/>
                <a:gd name="connsiteY5" fmla="*/ 2510518 h 6196693"/>
                <a:gd name="connsiteX6" fmla="*/ 3784599 w 7461250"/>
                <a:gd name="connsiteY6" fmla="*/ 1570718 h 6196693"/>
                <a:gd name="connsiteX7" fmla="*/ 4724399 w 7461250"/>
                <a:gd name="connsiteY7" fmla="*/ 2250168 h 6196693"/>
                <a:gd name="connsiteX8" fmla="*/ 5996215 w 7461250"/>
                <a:gd name="connsiteY8" fmla="*/ 398689 h 6196693"/>
                <a:gd name="connsiteX9" fmla="*/ 6815364 w 7461250"/>
                <a:gd name="connsiteY9" fmla="*/ 917575 h 6196693"/>
                <a:gd name="connsiteX10" fmla="*/ 7461250 w 7461250"/>
                <a:gd name="connsiteY10" fmla="*/ 9979 h 6196693"/>
                <a:gd name="connsiteX11" fmla="*/ 133350 w 7461250"/>
                <a:gd name="connsiteY11" fmla="*/ 0 h 6196693"/>
                <a:gd name="connsiteX12" fmla="*/ 0 w 7461250"/>
                <a:gd name="connsiteY12" fmla="*/ 6196693 h 6196693"/>
                <a:gd name="connsiteX13" fmla="*/ 3910810 w 7461250"/>
                <a:gd name="connsiteY13" fmla="*/ 6178712 h 6196693"/>
                <a:gd name="connsiteX0" fmla="*/ 3910810 w 7461250"/>
                <a:gd name="connsiteY0" fmla="*/ 6178712 h 6196693"/>
                <a:gd name="connsiteX1" fmla="*/ 4095750 w 7461250"/>
                <a:gd name="connsiteY1" fmla="*/ 4925332 h 6196693"/>
                <a:gd name="connsiteX2" fmla="*/ 4444093 w 7461250"/>
                <a:gd name="connsiteY2" fmla="*/ 4446362 h 6196693"/>
                <a:gd name="connsiteX3" fmla="*/ 3655786 w 7461250"/>
                <a:gd name="connsiteY3" fmla="*/ 3868510 h 6196693"/>
                <a:gd name="connsiteX4" fmla="*/ 4108449 w 7461250"/>
                <a:gd name="connsiteY4" fmla="*/ 3202668 h 6196693"/>
                <a:gd name="connsiteX5" fmla="*/ 3324224 w 7461250"/>
                <a:gd name="connsiteY5" fmla="*/ 2681968 h 6196693"/>
                <a:gd name="connsiteX6" fmla="*/ 3784599 w 7461250"/>
                <a:gd name="connsiteY6" fmla="*/ 1570718 h 6196693"/>
                <a:gd name="connsiteX7" fmla="*/ 4724399 w 7461250"/>
                <a:gd name="connsiteY7" fmla="*/ 2250168 h 6196693"/>
                <a:gd name="connsiteX8" fmla="*/ 5996215 w 7461250"/>
                <a:gd name="connsiteY8" fmla="*/ 398689 h 6196693"/>
                <a:gd name="connsiteX9" fmla="*/ 6815364 w 7461250"/>
                <a:gd name="connsiteY9" fmla="*/ 917575 h 6196693"/>
                <a:gd name="connsiteX10" fmla="*/ 7461250 w 7461250"/>
                <a:gd name="connsiteY10" fmla="*/ 9979 h 6196693"/>
                <a:gd name="connsiteX11" fmla="*/ 133350 w 7461250"/>
                <a:gd name="connsiteY11" fmla="*/ 0 h 6196693"/>
                <a:gd name="connsiteX12" fmla="*/ 0 w 7461250"/>
                <a:gd name="connsiteY12" fmla="*/ 6196693 h 6196693"/>
                <a:gd name="connsiteX13" fmla="*/ 3910810 w 7461250"/>
                <a:gd name="connsiteY13" fmla="*/ 6178712 h 6196693"/>
                <a:gd name="connsiteX0" fmla="*/ 3910810 w 7461250"/>
                <a:gd name="connsiteY0" fmla="*/ 6178712 h 6196693"/>
                <a:gd name="connsiteX1" fmla="*/ 4095750 w 7461250"/>
                <a:gd name="connsiteY1" fmla="*/ 4925332 h 6196693"/>
                <a:gd name="connsiteX2" fmla="*/ 4444093 w 7461250"/>
                <a:gd name="connsiteY2" fmla="*/ 4446362 h 6196693"/>
                <a:gd name="connsiteX3" fmla="*/ 3655786 w 7461250"/>
                <a:gd name="connsiteY3" fmla="*/ 3868510 h 6196693"/>
                <a:gd name="connsiteX4" fmla="*/ 4108449 w 7461250"/>
                <a:gd name="connsiteY4" fmla="*/ 3202668 h 6196693"/>
                <a:gd name="connsiteX5" fmla="*/ 3324224 w 7461250"/>
                <a:gd name="connsiteY5" fmla="*/ 2681968 h 6196693"/>
                <a:gd name="connsiteX6" fmla="*/ 3975099 w 7461250"/>
                <a:gd name="connsiteY6" fmla="*/ 1704068 h 6196693"/>
                <a:gd name="connsiteX7" fmla="*/ 4724399 w 7461250"/>
                <a:gd name="connsiteY7" fmla="*/ 2250168 h 6196693"/>
                <a:gd name="connsiteX8" fmla="*/ 5996215 w 7461250"/>
                <a:gd name="connsiteY8" fmla="*/ 398689 h 6196693"/>
                <a:gd name="connsiteX9" fmla="*/ 6815364 w 7461250"/>
                <a:gd name="connsiteY9" fmla="*/ 917575 h 6196693"/>
                <a:gd name="connsiteX10" fmla="*/ 7461250 w 7461250"/>
                <a:gd name="connsiteY10" fmla="*/ 9979 h 6196693"/>
                <a:gd name="connsiteX11" fmla="*/ 133350 w 7461250"/>
                <a:gd name="connsiteY11" fmla="*/ 0 h 6196693"/>
                <a:gd name="connsiteX12" fmla="*/ 0 w 7461250"/>
                <a:gd name="connsiteY12" fmla="*/ 6196693 h 6196693"/>
                <a:gd name="connsiteX13" fmla="*/ 3910810 w 7461250"/>
                <a:gd name="connsiteY13" fmla="*/ 6178712 h 6196693"/>
                <a:gd name="connsiteX0" fmla="*/ 3910810 w 7461250"/>
                <a:gd name="connsiteY0" fmla="*/ 6178712 h 6196693"/>
                <a:gd name="connsiteX1" fmla="*/ 4095750 w 7461250"/>
                <a:gd name="connsiteY1" fmla="*/ 4925332 h 6196693"/>
                <a:gd name="connsiteX2" fmla="*/ 4444093 w 7461250"/>
                <a:gd name="connsiteY2" fmla="*/ 4446362 h 6196693"/>
                <a:gd name="connsiteX3" fmla="*/ 3655786 w 7461250"/>
                <a:gd name="connsiteY3" fmla="*/ 3868510 h 6196693"/>
                <a:gd name="connsiteX4" fmla="*/ 4108449 w 7461250"/>
                <a:gd name="connsiteY4" fmla="*/ 3202668 h 6196693"/>
                <a:gd name="connsiteX5" fmla="*/ 3467099 w 7461250"/>
                <a:gd name="connsiteY5" fmla="*/ 2472418 h 6196693"/>
                <a:gd name="connsiteX6" fmla="*/ 3975099 w 7461250"/>
                <a:gd name="connsiteY6" fmla="*/ 1704068 h 6196693"/>
                <a:gd name="connsiteX7" fmla="*/ 4724399 w 7461250"/>
                <a:gd name="connsiteY7" fmla="*/ 2250168 h 6196693"/>
                <a:gd name="connsiteX8" fmla="*/ 5996215 w 7461250"/>
                <a:gd name="connsiteY8" fmla="*/ 398689 h 6196693"/>
                <a:gd name="connsiteX9" fmla="*/ 6815364 w 7461250"/>
                <a:gd name="connsiteY9" fmla="*/ 917575 h 6196693"/>
                <a:gd name="connsiteX10" fmla="*/ 7461250 w 7461250"/>
                <a:gd name="connsiteY10" fmla="*/ 9979 h 6196693"/>
                <a:gd name="connsiteX11" fmla="*/ 133350 w 7461250"/>
                <a:gd name="connsiteY11" fmla="*/ 0 h 6196693"/>
                <a:gd name="connsiteX12" fmla="*/ 0 w 7461250"/>
                <a:gd name="connsiteY12" fmla="*/ 6196693 h 6196693"/>
                <a:gd name="connsiteX13" fmla="*/ 3910810 w 7461250"/>
                <a:gd name="connsiteY13" fmla="*/ 6178712 h 6196693"/>
                <a:gd name="connsiteX0" fmla="*/ 3910810 w 7461250"/>
                <a:gd name="connsiteY0" fmla="*/ 6178712 h 6196693"/>
                <a:gd name="connsiteX1" fmla="*/ 4095750 w 7461250"/>
                <a:gd name="connsiteY1" fmla="*/ 4925332 h 6196693"/>
                <a:gd name="connsiteX2" fmla="*/ 4444093 w 7461250"/>
                <a:gd name="connsiteY2" fmla="*/ 4446362 h 6196693"/>
                <a:gd name="connsiteX3" fmla="*/ 3655786 w 7461250"/>
                <a:gd name="connsiteY3" fmla="*/ 3868510 h 6196693"/>
                <a:gd name="connsiteX4" fmla="*/ 4241799 w 7461250"/>
                <a:gd name="connsiteY4" fmla="*/ 2983593 h 6196693"/>
                <a:gd name="connsiteX5" fmla="*/ 3467099 w 7461250"/>
                <a:gd name="connsiteY5" fmla="*/ 2472418 h 6196693"/>
                <a:gd name="connsiteX6" fmla="*/ 3975099 w 7461250"/>
                <a:gd name="connsiteY6" fmla="*/ 1704068 h 6196693"/>
                <a:gd name="connsiteX7" fmla="*/ 4724399 w 7461250"/>
                <a:gd name="connsiteY7" fmla="*/ 2250168 h 6196693"/>
                <a:gd name="connsiteX8" fmla="*/ 5996215 w 7461250"/>
                <a:gd name="connsiteY8" fmla="*/ 398689 h 6196693"/>
                <a:gd name="connsiteX9" fmla="*/ 6815364 w 7461250"/>
                <a:gd name="connsiteY9" fmla="*/ 917575 h 6196693"/>
                <a:gd name="connsiteX10" fmla="*/ 7461250 w 7461250"/>
                <a:gd name="connsiteY10" fmla="*/ 9979 h 6196693"/>
                <a:gd name="connsiteX11" fmla="*/ 133350 w 7461250"/>
                <a:gd name="connsiteY11" fmla="*/ 0 h 6196693"/>
                <a:gd name="connsiteX12" fmla="*/ 0 w 7461250"/>
                <a:gd name="connsiteY12" fmla="*/ 6196693 h 6196693"/>
                <a:gd name="connsiteX13" fmla="*/ 3910810 w 7461250"/>
                <a:gd name="connsiteY13" fmla="*/ 6178712 h 6196693"/>
                <a:gd name="connsiteX0" fmla="*/ 3910810 w 7461250"/>
                <a:gd name="connsiteY0" fmla="*/ 6178712 h 6196693"/>
                <a:gd name="connsiteX1" fmla="*/ 4095750 w 7461250"/>
                <a:gd name="connsiteY1" fmla="*/ 4925332 h 6196693"/>
                <a:gd name="connsiteX2" fmla="*/ 4444093 w 7461250"/>
                <a:gd name="connsiteY2" fmla="*/ 4446362 h 6196693"/>
                <a:gd name="connsiteX3" fmla="*/ 3655786 w 7461250"/>
                <a:gd name="connsiteY3" fmla="*/ 3868510 h 6196693"/>
                <a:gd name="connsiteX4" fmla="*/ 4222749 w 7461250"/>
                <a:gd name="connsiteY4" fmla="*/ 3002643 h 6196693"/>
                <a:gd name="connsiteX5" fmla="*/ 3467099 w 7461250"/>
                <a:gd name="connsiteY5" fmla="*/ 2472418 h 6196693"/>
                <a:gd name="connsiteX6" fmla="*/ 3975099 w 7461250"/>
                <a:gd name="connsiteY6" fmla="*/ 1704068 h 6196693"/>
                <a:gd name="connsiteX7" fmla="*/ 4724399 w 7461250"/>
                <a:gd name="connsiteY7" fmla="*/ 2250168 h 6196693"/>
                <a:gd name="connsiteX8" fmla="*/ 5996215 w 7461250"/>
                <a:gd name="connsiteY8" fmla="*/ 398689 h 6196693"/>
                <a:gd name="connsiteX9" fmla="*/ 6815364 w 7461250"/>
                <a:gd name="connsiteY9" fmla="*/ 917575 h 6196693"/>
                <a:gd name="connsiteX10" fmla="*/ 7461250 w 7461250"/>
                <a:gd name="connsiteY10" fmla="*/ 9979 h 6196693"/>
                <a:gd name="connsiteX11" fmla="*/ 133350 w 7461250"/>
                <a:gd name="connsiteY11" fmla="*/ 0 h 6196693"/>
                <a:gd name="connsiteX12" fmla="*/ 0 w 7461250"/>
                <a:gd name="connsiteY12" fmla="*/ 6196693 h 6196693"/>
                <a:gd name="connsiteX13" fmla="*/ 3910810 w 7461250"/>
                <a:gd name="connsiteY13" fmla="*/ 6178712 h 6196693"/>
                <a:gd name="connsiteX0" fmla="*/ 3910810 w 7461250"/>
                <a:gd name="connsiteY0" fmla="*/ 6178712 h 6196693"/>
                <a:gd name="connsiteX1" fmla="*/ 4095750 w 7461250"/>
                <a:gd name="connsiteY1" fmla="*/ 4925332 h 6196693"/>
                <a:gd name="connsiteX2" fmla="*/ 4444093 w 7461250"/>
                <a:gd name="connsiteY2" fmla="*/ 4446362 h 6196693"/>
                <a:gd name="connsiteX3" fmla="*/ 3655786 w 7461250"/>
                <a:gd name="connsiteY3" fmla="*/ 3868510 h 6196693"/>
                <a:gd name="connsiteX4" fmla="*/ 4222749 w 7461250"/>
                <a:gd name="connsiteY4" fmla="*/ 3002643 h 6196693"/>
                <a:gd name="connsiteX5" fmla="*/ 3467099 w 7461250"/>
                <a:gd name="connsiteY5" fmla="*/ 2472418 h 6196693"/>
                <a:gd name="connsiteX6" fmla="*/ 3975099 w 7461250"/>
                <a:gd name="connsiteY6" fmla="*/ 1704068 h 6196693"/>
                <a:gd name="connsiteX7" fmla="*/ 4638674 w 7461250"/>
                <a:gd name="connsiteY7" fmla="*/ 2421618 h 6196693"/>
                <a:gd name="connsiteX8" fmla="*/ 5996215 w 7461250"/>
                <a:gd name="connsiteY8" fmla="*/ 398689 h 6196693"/>
                <a:gd name="connsiteX9" fmla="*/ 6815364 w 7461250"/>
                <a:gd name="connsiteY9" fmla="*/ 917575 h 6196693"/>
                <a:gd name="connsiteX10" fmla="*/ 7461250 w 7461250"/>
                <a:gd name="connsiteY10" fmla="*/ 9979 h 6196693"/>
                <a:gd name="connsiteX11" fmla="*/ 133350 w 7461250"/>
                <a:gd name="connsiteY11" fmla="*/ 0 h 6196693"/>
                <a:gd name="connsiteX12" fmla="*/ 0 w 7461250"/>
                <a:gd name="connsiteY12" fmla="*/ 6196693 h 6196693"/>
                <a:gd name="connsiteX13" fmla="*/ 3910810 w 7461250"/>
                <a:gd name="connsiteY13" fmla="*/ 6178712 h 6196693"/>
                <a:gd name="connsiteX0" fmla="*/ 3910810 w 7461250"/>
                <a:gd name="connsiteY0" fmla="*/ 6178712 h 6196693"/>
                <a:gd name="connsiteX1" fmla="*/ 4095750 w 7461250"/>
                <a:gd name="connsiteY1" fmla="*/ 4925332 h 6196693"/>
                <a:gd name="connsiteX2" fmla="*/ 4444093 w 7461250"/>
                <a:gd name="connsiteY2" fmla="*/ 4446362 h 6196693"/>
                <a:gd name="connsiteX3" fmla="*/ 3655786 w 7461250"/>
                <a:gd name="connsiteY3" fmla="*/ 3868510 h 6196693"/>
                <a:gd name="connsiteX4" fmla="*/ 4222749 w 7461250"/>
                <a:gd name="connsiteY4" fmla="*/ 3002643 h 6196693"/>
                <a:gd name="connsiteX5" fmla="*/ 3467099 w 7461250"/>
                <a:gd name="connsiteY5" fmla="*/ 2472418 h 6196693"/>
                <a:gd name="connsiteX6" fmla="*/ 3870324 w 7461250"/>
                <a:gd name="connsiteY6" fmla="*/ 1875518 h 6196693"/>
                <a:gd name="connsiteX7" fmla="*/ 4638674 w 7461250"/>
                <a:gd name="connsiteY7" fmla="*/ 2421618 h 6196693"/>
                <a:gd name="connsiteX8" fmla="*/ 5996215 w 7461250"/>
                <a:gd name="connsiteY8" fmla="*/ 398689 h 6196693"/>
                <a:gd name="connsiteX9" fmla="*/ 6815364 w 7461250"/>
                <a:gd name="connsiteY9" fmla="*/ 917575 h 6196693"/>
                <a:gd name="connsiteX10" fmla="*/ 7461250 w 7461250"/>
                <a:gd name="connsiteY10" fmla="*/ 9979 h 6196693"/>
                <a:gd name="connsiteX11" fmla="*/ 133350 w 7461250"/>
                <a:gd name="connsiteY11" fmla="*/ 0 h 6196693"/>
                <a:gd name="connsiteX12" fmla="*/ 0 w 7461250"/>
                <a:gd name="connsiteY12" fmla="*/ 6196693 h 6196693"/>
                <a:gd name="connsiteX13" fmla="*/ 3910810 w 7461250"/>
                <a:gd name="connsiteY13" fmla="*/ 6178712 h 6196693"/>
                <a:gd name="connsiteX0" fmla="*/ 3910810 w 7461250"/>
                <a:gd name="connsiteY0" fmla="*/ 6178712 h 6196693"/>
                <a:gd name="connsiteX1" fmla="*/ 4095750 w 7461250"/>
                <a:gd name="connsiteY1" fmla="*/ 4925332 h 6196693"/>
                <a:gd name="connsiteX2" fmla="*/ 4444093 w 7461250"/>
                <a:gd name="connsiteY2" fmla="*/ 4446362 h 6196693"/>
                <a:gd name="connsiteX3" fmla="*/ 3655786 w 7461250"/>
                <a:gd name="connsiteY3" fmla="*/ 3868510 h 6196693"/>
                <a:gd name="connsiteX4" fmla="*/ 4222749 w 7461250"/>
                <a:gd name="connsiteY4" fmla="*/ 3002643 h 6196693"/>
                <a:gd name="connsiteX5" fmla="*/ 3870324 w 7461250"/>
                <a:gd name="connsiteY5" fmla="*/ 1875518 h 6196693"/>
                <a:gd name="connsiteX6" fmla="*/ 4638674 w 7461250"/>
                <a:gd name="connsiteY6" fmla="*/ 2421618 h 6196693"/>
                <a:gd name="connsiteX7" fmla="*/ 5996215 w 7461250"/>
                <a:gd name="connsiteY7" fmla="*/ 398689 h 6196693"/>
                <a:gd name="connsiteX8" fmla="*/ 6815364 w 7461250"/>
                <a:gd name="connsiteY8" fmla="*/ 917575 h 6196693"/>
                <a:gd name="connsiteX9" fmla="*/ 7461250 w 7461250"/>
                <a:gd name="connsiteY9" fmla="*/ 9979 h 6196693"/>
                <a:gd name="connsiteX10" fmla="*/ 133350 w 7461250"/>
                <a:gd name="connsiteY10" fmla="*/ 0 h 6196693"/>
                <a:gd name="connsiteX11" fmla="*/ 0 w 7461250"/>
                <a:gd name="connsiteY11" fmla="*/ 6196693 h 6196693"/>
                <a:gd name="connsiteX12" fmla="*/ 3910810 w 7461250"/>
                <a:gd name="connsiteY12" fmla="*/ 6178712 h 6196693"/>
                <a:gd name="connsiteX0" fmla="*/ 3910810 w 7461250"/>
                <a:gd name="connsiteY0" fmla="*/ 6178712 h 6196693"/>
                <a:gd name="connsiteX1" fmla="*/ 4095750 w 7461250"/>
                <a:gd name="connsiteY1" fmla="*/ 4925332 h 6196693"/>
                <a:gd name="connsiteX2" fmla="*/ 4444093 w 7461250"/>
                <a:gd name="connsiteY2" fmla="*/ 4446362 h 6196693"/>
                <a:gd name="connsiteX3" fmla="*/ 3655786 w 7461250"/>
                <a:gd name="connsiteY3" fmla="*/ 3868510 h 6196693"/>
                <a:gd name="connsiteX4" fmla="*/ 4222749 w 7461250"/>
                <a:gd name="connsiteY4" fmla="*/ 3002643 h 6196693"/>
                <a:gd name="connsiteX5" fmla="*/ 4638674 w 7461250"/>
                <a:gd name="connsiteY5" fmla="*/ 2421618 h 6196693"/>
                <a:gd name="connsiteX6" fmla="*/ 5996215 w 7461250"/>
                <a:gd name="connsiteY6" fmla="*/ 398689 h 6196693"/>
                <a:gd name="connsiteX7" fmla="*/ 6815364 w 7461250"/>
                <a:gd name="connsiteY7" fmla="*/ 917575 h 6196693"/>
                <a:gd name="connsiteX8" fmla="*/ 7461250 w 7461250"/>
                <a:gd name="connsiteY8" fmla="*/ 9979 h 6196693"/>
                <a:gd name="connsiteX9" fmla="*/ 133350 w 7461250"/>
                <a:gd name="connsiteY9" fmla="*/ 0 h 6196693"/>
                <a:gd name="connsiteX10" fmla="*/ 0 w 7461250"/>
                <a:gd name="connsiteY10" fmla="*/ 6196693 h 6196693"/>
                <a:gd name="connsiteX11" fmla="*/ 3910810 w 7461250"/>
                <a:gd name="connsiteY11" fmla="*/ 6178712 h 6196693"/>
                <a:gd name="connsiteX0" fmla="*/ 3910810 w 7461250"/>
                <a:gd name="connsiteY0" fmla="*/ 6178712 h 6196693"/>
                <a:gd name="connsiteX1" fmla="*/ 4095750 w 7461250"/>
                <a:gd name="connsiteY1" fmla="*/ 4925332 h 6196693"/>
                <a:gd name="connsiteX2" fmla="*/ 4444093 w 7461250"/>
                <a:gd name="connsiteY2" fmla="*/ 4446362 h 6196693"/>
                <a:gd name="connsiteX3" fmla="*/ 3655786 w 7461250"/>
                <a:gd name="connsiteY3" fmla="*/ 3868510 h 6196693"/>
                <a:gd name="connsiteX4" fmla="*/ 4222749 w 7461250"/>
                <a:gd name="connsiteY4" fmla="*/ 3002643 h 6196693"/>
                <a:gd name="connsiteX5" fmla="*/ 4638674 w 7461250"/>
                <a:gd name="connsiteY5" fmla="*/ 2421618 h 6196693"/>
                <a:gd name="connsiteX6" fmla="*/ 6498633 w 7461250"/>
                <a:gd name="connsiteY6" fmla="*/ 669995 h 6196693"/>
                <a:gd name="connsiteX7" fmla="*/ 6815364 w 7461250"/>
                <a:gd name="connsiteY7" fmla="*/ 917575 h 6196693"/>
                <a:gd name="connsiteX8" fmla="*/ 7461250 w 7461250"/>
                <a:gd name="connsiteY8" fmla="*/ 9979 h 6196693"/>
                <a:gd name="connsiteX9" fmla="*/ 133350 w 7461250"/>
                <a:gd name="connsiteY9" fmla="*/ 0 h 6196693"/>
                <a:gd name="connsiteX10" fmla="*/ 0 w 7461250"/>
                <a:gd name="connsiteY10" fmla="*/ 6196693 h 6196693"/>
                <a:gd name="connsiteX11" fmla="*/ 3910810 w 7461250"/>
                <a:gd name="connsiteY11" fmla="*/ 6178712 h 6196693"/>
                <a:gd name="connsiteX0" fmla="*/ 3910810 w 7461250"/>
                <a:gd name="connsiteY0" fmla="*/ 6178712 h 6196693"/>
                <a:gd name="connsiteX1" fmla="*/ 4095750 w 7461250"/>
                <a:gd name="connsiteY1" fmla="*/ 4925332 h 6196693"/>
                <a:gd name="connsiteX2" fmla="*/ 4444093 w 7461250"/>
                <a:gd name="connsiteY2" fmla="*/ 4446362 h 6196693"/>
                <a:gd name="connsiteX3" fmla="*/ 3655786 w 7461250"/>
                <a:gd name="connsiteY3" fmla="*/ 3868510 h 6196693"/>
                <a:gd name="connsiteX4" fmla="*/ 4222749 w 7461250"/>
                <a:gd name="connsiteY4" fmla="*/ 3002643 h 6196693"/>
                <a:gd name="connsiteX5" fmla="*/ 5131043 w 7461250"/>
                <a:gd name="connsiteY5" fmla="*/ 2612537 h 6196693"/>
                <a:gd name="connsiteX6" fmla="*/ 6498633 w 7461250"/>
                <a:gd name="connsiteY6" fmla="*/ 669995 h 6196693"/>
                <a:gd name="connsiteX7" fmla="*/ 6815364 w 7461250"/>
                <a:gd name="connsiteY7" fmla="*/ 917575 h 6196693"/>
                <a:gd name="connsiteX8" fmla="*/ 7461250 w 7461250"/>
                <a:gd name="connsiteY8" fmla="*/ 9979 h 6196693"/>
                <a:gd name="connsiteX9" fmla="*/ 133350 w 7461250"/>
                <a:gd name="connsiteY9" fmla="*/ 0 h 6196693"/>
                <a:gd name="connsiteX10" fmla="*/ 0 w 7461250"/>
                <a:gd name="connsiteY10" fmla="*/ 6196693 h 6196693"/>
                <a:gd name="connsiteX11" fmla="*/ 3910810 w 7461250"/>
                <a:gd name="connsiteY11" fmla="*/ 6178712 h 6196693"/>
                <a:gd name="connsiteX0" fmla="*/ 3910810 w 7461250"/>
                <a:gd name="connsiteY0" fmla="*/ 6178712 h 6196693"/>
                <a:gd name="connsiteX1" fmla="*/ 4095750 w 7461250"/>
                <a:gd name="connsiteY1" fmla="*/ 4925332 h 6196693"/>
                <a:gd name="connsiteX2" fmla="*/ 4444093 w 7461250"/>
                <a:gd name="connsiteY2" fmla="*/ 4446362 h 6196693"/>
                <a:gd name="connsiteX3" fmla="*/ 3655786 w 7461250"/>
                <a:gd name="connsiteY3" fmla="*/ 3868510 h 6196693"/>
                <a:gd name="connsiteX4" fmla="*/ 4684973 w 7461250"/>
                <a:gd name="connsiteY4" fmla="*/ 2309306 h 6196693"/>
                <a:gd name="connsiteX5" fmla="*/ 5131043 w 7461250"/>
                <a:gd name="connsiteY5" fmla="*/ 2612537 h 6196693"/>
                <a:gd name="connsiteX6" fmla="*/ 6498633 w 7461250"/>
                <a:gd name="connsiteY6" fmla="*/ 669995 h 6196693"/>
                <a:gd name="connsiteX7" fmla="*/ 6815364 w 7461250"/>
                <a:gd name="connsiteY7" fmla="*/ 917575 h 6196693"/>
                <a:gd name="connsiteX8" fmla="*/ 7461250 w 7461250"/>
                <a:gd name="connsiteY8" fmla="*/ 9979 h 6196693"/>
                <a:gd name="connsiteX9" fmla="*/ 133350 w 7461250"/>
                <a:gd name="connsiteY9" fmla="*/ 0 h 6196693"/>
                <a:gd name="connsiteX10" fmla="*/ 0 w 7461250"/>
                <a:gd name="connsiteY10" fmla="*/ 6196693 h 6196693"/>
                <a:gd name="connsiteX11" fmla="*/ 3910810 w 7461250"/>
                <a:gd name="connsiteY11" fmla="*/ 6178712 h 6196693"/>
                <a:gd name="connsiteX0" fmla="*/ 3910810 w 7461250"/>
                <a:gd name="connsiteY0" fmla="*/ 6178712 h 6196693"/>
                <a:gd name="connsiteX1" fmla="*/ 4095750 w 7461250"/>
                <a:gd name="connsiteY1" fmla="*/ 4925332 h 6196693"/>
                <a:gd name="connsiteX2" fmla="*/ 4444093 w 7461250"/>
                <a:gd name="connsiteY2" fmla="*/ 4446362 h 6196693"/>
                <a:gd name="connsiteX3" fmla="*/ 3826608 w 7461250"/>
                <a:gd name="connsiteY3" fmla="*/ 4059429 h 6196693"/>
                <a:gd name="connsiteX4" fmla="*/ 4684973 w 7461250"/>
                <a:gd name="connsiteY4" fmla="*/ 2309306 h 6196693"/>
                <a:gd name="connsiteX5" fmla="*/ 5131043 w 7461250"/>
                <a:gd name="connsiteY5" fmla="*/ 2612537 h 6196693"/>
                <a:gd name="connsiteX6" fmla="*/ 6498633 w 7461250"/>
                <a:gd name="connsiteY6" fmla="*/ 669995 h 6196693"/>
                <a:gd name="connsiteX7" fmla="*/ 6815364 w 7461250"/>
                <a:gd name="connsiteY7" fmla="*/ 917575 h 6196693"/>
                <a:gd name="connsiteX8" fmla="*/ 7461250 w 7461250"/>
                <a:gd name="connsiteY8" fmla="*/ 9979 h 6196693"/>
                <a:gd name="connsiteX9" fmla="*/ 133350 w 7461250"/>
                <a:gd name="connsiteY9" fmla="*/ 0 h 6196693"/>
                <a:gd name="connsiteX10" fmla="*/ 0 w 7461250"/>
                <a:gd name="connsiteY10" fmla="*/ 6196693 h 6196693"/>
                <a:gd name="connsiteX11" fmla="*/ 3910810 w 7461250"/>
                <a:gd name="connsiteY11" fmla="*/ 6178712 h 6196693"/>
                <a:gd name="connsiteX0" fmla="*/ 3910810 w 7461250"/>
                <a:gd name="connsiteY0" fmla="*/ 6178712 h 6196693"/>
                <a:gd name="connsiteX1" fmla="*/ 4095750 w 7461250"/>
                <a:gd name="connsiteY1" fmla="*/ 4925332 h 6196693"/>
                <a:gd name="connsiteX2" fmla="*/ 4444093 w 7461250"/>
                <a:gd name="connsiteY2" fmla="*/ 4446362 h 6196693"/>
                <a:gd name="connsiteX3" fmla="*/ 3826608 w 7461250"/>
                <a:gd name="connsiteY3" fmla="*/ 4059429 h 6196693"/>
                <a:gd name="connsiteX4" fmla="*/ 4865844 w 7461250"/>
                <a:gd name="connsiteY4" fmla="*/ 2490177 h 6196693"/>
                <a:gd name="connsiteX5" fmla="*/ 5131043 w 7461250"/>
                <a:gd name="connsiteY5" fmla="*/ 2612537 h 6196693"/>
                <a:gd name="connsiteX6" fmla="*/ 6498633 w 7461250"/>
                <a:gd name="connsiteY6" fmla="*/ 669995 h 6196693"/>
                <a:gd name="connsiteX7" fmla="*/ 6815364 w 7461250"/>
                <a:gd name="connsiteY7" fmla="*/ 917575 h 6196693"/>
                <a:gd name="connsiteX8" fmla="*/ 7461250 w 7461250"/>
                <a:gd name="connsiteY8" fmla="*/ 9979 h 6196693"/>
                <a:gd name="connsiteX9" fmla="*/ 133350 w 7461250"/>
                <a:gd name="connsiteY9" fmla="*/ 0 h 6196693"/>
                <a:gd name="connsiteX10" fmla="*/ 0 w 7461250"/>
                <a:gd name="connsiteY10" fmla="*/ 6196693 h 6196693"/>
                <a:gd name="connsiteX11" fmla="*/ 3910810 w 7461250"/>
                <a:gd name="connsiteY11" fmla="*/ 6178712 h 6196693"/>
                <a:gd name="connsiteX0" fmla="*/ 3910810 w 7461250"/>
                <a:gd name="connsiteY0" fmla="*/ 6178712 h 6196693"/>
                <a:gd name="connsiteX1" fmla="*/ 4095750 w 7461250"/>
                <a:gd name="connsiteY1" fmla="*/ 4925332 h 6196693"/>
                <a:gd name="connsiteX2" fmla="*/ 4444093 w 7461250"/>
                <a:gd name="connsiteY2" fmla="*/ 4446362 h 6196693"/>
                <a:gd name="connsiteX3" fmla="*/ 3826608 w 7461250"/>
                <a:gd name="connsiteY3" fmla="*/ 4059429 h 6196693"/>
                <a:gd name="connsiteX4" fmla="*/ 4865844 w 7461250"/>
                <a:gd name="connsiteY4" fmla="*/ 2490177 h 6196693"/>
                <a:gd name="connsiteX5" fmla="*/ 5131043 w 7461250"/>
                <a:gd name="connsiteY5" fmla="*/ 2612537 h 6196693"/>
                <a:gd name="connsiteX6" fmla="*/ 6498633 w 7461250"/>
                <a:gd name="connsiteY6" fmla="*/ 669995 h 6196693"/>
                <a:gd name="connsiteX7" fmla="*/ 6665301 w 7461250"/>
                <a:gd name="connsiteY7" fmla="*/ 778189 h 6196693"/>
                <a:gd name="connsiteX8" fmla="*/ 6815364 w 7461250"/>
                <a:gd name="connsiteY8" fmla="*/ 917575 h 6196693"/>
                <a:gd name="connsiteX9" fmla="*/ 7461250 w 7461250"/>
                <a:gd name="connsiteY9" fmla="*/ 9979 h 6196693"/>
                <a:gd name="connsiteX10" fmla="*/ 133350 w 7461250"/>
                <a:gd name="connsiteY10" fmla="*/ 0 h 6196693"/>
                <a:gd name="connsiteX11" fmla="*/ 0 w 7461250"/>
                <a:gd name="connsiteY11" fmla="*/ 6196693 h 6196693"/>
                <a:gd name="connsiteX12" fmla="*/ 3910810 w 7461250"/>
                <a:gd name="connsiteY12" fmla="*/ 6178712 h 6196693"/>
                <a:gd name="connsiteX0" fmla="*/ 3910810 w 7461250"/>
                <a:gd name="connsiteY0" fmla="*/ 6178712 h 6196693"/>
                <a:gd name="connsiteX1" fmla="*/ 4095750 w 7461250"/>
                <a:gd name="connsiteY1" fmla="*/ 4925332 h 6196693"/>
                <a:gd name="connsiteX2" fmla="*/ 4444093 w 7461250"/>
                <a:gd name="connsiteY2" fmla="*/ 4446362 h 6196693"/>
                <a:gd name="connsiteX3" fmla="*/ 3826608 w 7461250"/>
                <a:gd name="connsiteY3" fmla="*/ 4059429 h 6196693"/>
                <a:gd name="connsiteX4" fmla="*/ 4865844 w 7461250"/>
                <a:gd name="connsiteY4" fmla="*/ 2490177 h 6196693"/>
                <a:gd name="connsiteX5" fmla="*/ 5131043 w 7461250"/>
                <a:gd name="connsiteY5" fmla="*/ 2612537 h 6196693"/>
                <a:gd name="connsiteX6" fmla="*/ 6589068 w 7461250"/>
                <a:gd name="connsiteY6" fmla="*/ 740333 h 6196693"/>
                <a:gd name="connsiteX7" fmla="*/ 6665301 w 7461250"/>
                <a:gd name="connsiteY7" fmla="*/ 778189 h 6196693"/>
                <a:gd name="connsiteX8" fmla="*/ 6815364 w 7461250"/>
                <a:gd name="connsiteY8" fmla="*/ 917575 h 6196693"/>
                <a:gd name="connsiteX9" fmla="*/ 7461250 w 7461250"/>
                <a:gd name="connsiteY9" fmla="*/ 9979 h 6196693"/>
                <a:gd name="connsiteX10" fmla="*/ 133350 w 7461250"/>
                <a:gd name="connsiteY10" fmla="*/ 0 h 6196693"/>
                <a:gd name="connsiteX11" fmla="*/ 0 w 7461250"/>
                <a:gd name="connsiteY11" fmla="*/ 6196693 h 6196693"/>
                <a:gd name="connsiteX12" fmla="*/ 3910810 w 7461250"/>
                <a:gd name="connsiteY12" fmla="*/ 6178712 h 6196693"/>
                <a:gd name="connsiteX0" fmla="*/ 3910810 w 7461250"/>
                <a:gd name="connsiteY0" fmla="*/ 6178712 h 6196693"/>
                <a:gd name="connsiteX1" fmla="*/ 4095750 w 7461250"/>
                <a:gd name="connsiteY1" fmla="*/ 4925332 h 6196693"/>
                <a:gd name="connsiteX2" fmla="*/ 4444093 w 7461250"/>
                <a:gd name="connsiteY2" fmla="*/ 4446362 h 6196693"/>
                <a:gd name="connsiteX3" fmla="*/ 3826608 w 7461250"/>
                <a:gd name="connsiteY3" fmla="*/ 4059429 h 6196693"/>
                <a:gd name="connsiteX4" fmla="*/ 4865844 w 7461250"/>
                <a:gd name="connsiteY4" fmla="*/ 2490177 h 6196693"/>
                <a:gd name="connsiteX5" fmla="*/ 5221479 w 7461250"/>
                <a:gd name="connsiteY5" fmla="*/ 2723069 h 6196693"/>
                <a:gd name="connsiteX6" fmla="*/ 6589068 w 7461250"/>
                <a:gd name="connsiteY6" fmla="*/ 740333 h 6196693"/>
                <a:gd name="connsiteX7" fmla="*/ 6665301 w 7461250"/>
                <a:gd name="connsiteY7" fmla="*/ 778189 h 6196693"/>
                <a:gd name="connsiteX8" fmla="*/ 6815364 w 7461250"/>
                <a:gd name="connsiteY8" fmla="*/ 917575 h 6196693"/>
                <a:gd name="connsiteX9" fmla="*/ 7461250 w 7461250"/>
                <a:gd name="connsiteY9" fmla="*/ 9979 h 6196693"/>
                <a:gd name="connsiteX10" fmla="*/ 133350 w 7461250"/>
                <a:gd name="connsiteY10" fmla="*/ 0 h 6196693"/>
                <a:gd name="connsiteX11" fmla="*/ 0 w 7461250"/>
                <a:gd name="connsiteY11" fmla="*/ 6196693 h 6196693"/>
                <a:gd name="connsiteX12" fmla="*/ 3910810 w 7461250"/>
                <a:gd name="connsiteY12" fmla="*/ 6178712 h 6196693"/>
                <a:gd name="connsiteX0" fmla="*/ 3910810 w 7461250"/>
                <a:gd name="connsiteY0" fmla="*/ 6178712 h 6196693"/>
                <a:gd name="connsiteX1" fmla="*/ 4095750 w 7461250"/>
                <a:gd name="connsiteY1" fmla="*/ 4925332 h 6196693"/>
                <a:gd name="connsiteX2" fmla="*/ 4444093 w 7461250"/>
                <a:gd name="connsiteY2" fmla="*/ 4446362 h 6196693"/>
                <a:gd name="connsiteX3" fmla="*/ 3826608 w 7461250"/>
                <a:gd name="connsiteY3" fmla="*/ 4059429 h 6196693"/>
                <a:gd name="connsiteX4" fmla="*/ 4865844 w 7461250"/>
                <a:gd name="connsiteY4" fmla="*/ 2490177 h 6196693"/>
                <a:gd name="connsiteX5" fmla="*/ 5221479 w 7461250"/>
                <a:gd name="connsiteY5" fmla="*/ 2723069 h 6196693"/>
                <a:gd name="connsiteX6" fmla="*/ 6589068 w 7461250"/>
                <a:gd name="connsiteY6" fmla="*/ 740333 h 6196693"/>
                <a:gd name="connsiteX7" fmla="*/ 6665301 w 7461250"/>
                <a:gd name="connsiteY7" fmla="*/ 778189 h 6196693"/>
                <a:gd name="connsiteX8" fmla="*/ 6842796 w 7461250"/>
                <a:gd name="connsiteY8" fmla="*/ 880999 h 6196693"/>
                <a:gd name="connsiteX9" fmla="*/ 7461250 w 7461250"/>
                <a:gd name="connsiteY9" fmla="*/ 9979 h 6196693"/>
                <a:gd name="connsiteX10" fmla="*/ 133350 w 7461250"/>
                <a:gd name="connsiteY10" fmla="*/ 0 h 6196693"/>
                <a:gd name="connsiteX11" fmla="*/ 0 w 7461250"/>
                <a:gd name="connsiteY11" fmla="*/ 6196693 h 6196693"/>
                <a:gd name="connsiteX12" fmla="*/ 3910810 w 7461250"/>
                <a:gd name="connsiteY12" fmla="*/ 6178712 h 61966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461250" h="6196693">
                  <a:moveTo>
                    <a:pt x="3910810" y="6178712"/>
                  </a:moveTo>
                  <a:lnTo>
                    <a:pt x="4095750" y="4925332"/>
                  </a:lnTo>
                  <a:lnTo>
                    <a:pt x="4444093" y="4446362"/>
                  </a:lnTo>
                  <a:lnTo>
                    <a:pt x="3826608" y="4059429"/>
                  </a:lnTo>
                  <a:lnTo>
                    <a:pt x="4865844" y="2490177"/>
                  </a:lnTo>
                  <a:lnTo>
                    <a:pt x="5221479" y="2723069"/>
                  </a:lnTo>
                  <a:lnTo>
                    <a:pt x="6589068" y="740333"/>
                  </a:lnTo>
                  <a:lnTo>
                    <a:pt x="6665301" y="778189"/>
                  </a:lnTo>
                  <a:lnTo>
                    <a:pt x="6842796" y="880999"/>
                  </a:lnTo>
                  <a:lnTo>
                    <a:pt x="7461250" y="9979"/>
                  </a:lnTo>
                  <a:lnTo>
                    <a:pt x="133350" y="0"/>
                  </a:lnTo>
                  <a:lnTo>
                    <a:pt x="0" y="6196693"/>
                  </a:lnTo>
                  <a:lnTo>
                    <a:pt x="3910810" y="6178712"/>
                  </a:lnTo>
                  <a:close/>
                </a:path>
              </a:pathLst>
            </a:custGeom>
            <a:solidFill>
              <a:schemeClr val="bg1">
                <a:alpha val="7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pSp>
      <p:sp>
        <p:nvSpPr>
          <p:cNvPr id="22" name="Content Placeholder 2" descr="The Key Problems that we are focused on addressing in this study are:&#10;Reduce delays and traffic congestion&#10;Improve main street experience&#10;Improve connectivity&#10;Support Downtown Revitalization Plan&#10;Improve relationship between land use and transportation&#10;" title="Key Opportunities Text Box"/>
          <p:cNvSpPr txBox="1">
            <a:spLocks/>
          </p:cNvSpPr>
          <p:nvPr/>
        </p:nvSpPr>
        <p:spPr>
          <a:xfrm>
            <a:off x="8606517" y="1395330"/>
            <a:ext cx="3356883" cy="515022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2800" b="1" dirty="0" smtClean="0">
                <a:solidFill>
                  <a:schemeClr val="tx1"/>
                </a:solidFill>
                <a:latin typeface="Century Gothic" panose="020B0502020202020204" pitchFamily="34" charset="0"/>
              </a:rPr>
              <a:t>Key Opportunities</a:t>
            </a:r>
          </a:p>
          <a:p>
            <a:r>
              <a:rPr lang="en-CA" sz="2600" dirty="0" smtClean="0">
                <a:solidFill>
                  <a:schemeClr val="tx1"/>
                </a:solidFill>
              </a:rPr>
              <a:t>Reduce delays and traffic congestion</a:t>
            </a:r>
          </a:p>
          <a:p>
            <a:r>
              <a:rPr lang="en-CA" sz="2600" dirty="0" smtClean="0">
                <a:solidFill>
                  <a:schemeClr val="tx1"/>
                </a:solidFill>
              </a:rPr>
              <a:t>Improve main street experience</a:t>
            </a:r>
          </a:p>
          <a:p>
            <a:r>
              <a:rPr lang="en-CA" sz="2600" dirty="0" smtClean="0">
                <a:solidFill>
                  <a:schemeClr val="tx1"/>
                </a:solidFill>
              </a:rPr>
              <a:t>Improve connectivity</a:t>
            </a:r>
          </a:p>
          <a:p>
            <a:r>
              <a:rPr lang="en-CA" sz="2600" dirty="0" smtClean="0">
                <a:solidFill>
                  <a:schemeClr val="tx1"/>
                </a:solidFill>
              </a:rPr>
              <a:t>Support Downtown Revitalization Plan</a:t>
            </a:r>
          </a:p>
          <a:p>
            <a:r>
              <a:rPr lang="en-CA" sz="2600" dirty="0" smtClean="0">
                <a:solidFill>
                  <a:schemeClr val="tx1"/>
                </a:solidFill>
              </a:rPr>
              <a:t>Improve relationship between land use and transportation</a:t>
            </a:r>
          </a:p>
        </p:txBody>
      </p:sp>
      <p:sp>
        <p:nvSpPr>
          <p:cNvPr id="2" name="Title 1"/>
          <p:cNvSpPr>
            <a:spLocks noGrp="1"/>
          </p:cNvSpPr>
          <p:nvPr>
            <p:ph type="title"/>
          </p:nvPr>
        </p:nvSpPr>
        <p:spPr/>
        <p:txBody>
          <a:bodyPr/>
          <a:lstStyle/>
          <a:p>
            <a:r>
              <a:rPr lang="en-CA" dirty="0" smtClean="0">
                <a:latin typeface="Century Gothic" panose="020B0502020202020204" pitchFamily="34" charset="0"/>
              </a:rPr>
              <a:t>Problems and Opportunities</a:t>
            </a:r>
            <a:endParaRPr lang="en-CA" dirty="0">
              <a:latin typeface="Century Gothic" panose="020B0502020202020204" pitchFamily="34" charset="0"/>
            </a:endParaRPr>
          </a:p>
        </p:txBody>
      </p:sp>
      <p:sp>
        <p:nvSpPr>
          <p:cNvPr id="21" name="Content Placeholder 2" descr="The Key Problems that we are focused on addressing in this study are:&#10;Congestion and traffic delays&#10;Bridge back-up&#10;Helen and Lindsay Street intersection at capacity by 2031&#10;Main street experience&#10;Business impacts and parking&#10;Traffic and land use, e.g., Tim Hortons, Sobeys&#10;" title="Key Problems Text Box"/>
          <p:cNvSpPr>
            <a:spLocks noGrp="1"/>
          </p:cNvSpPr>
          <p:nvPr>
            <p:ph idx="1"/>
          </p:nvPr>
        </p:nvSpPr>
        <p:spPr>
          <a:xfrm>
            <a:off x="228600" y="1179442"/>
            <a:ext cx="3756410" cy="5203826"/>
          </a:xfrm>
        </p:spPr>
        <p:txBody>
          <a:bodyPr>
            <a:noAutofit/>
          </a:bodyPr>
          <a:lstStyle/>
          <a:p>
            <a:pPr marL="0" indent="0">
              <a:buNone/>
            </a:pPr>
            <a:r>
              <a:rPr lang="en-CA" sz="2800" b="1" dirty="0" smtClean="0">
                <a:solidFill>
                  <a:schemeClr val="tx1"/>
                </a:solidFill>
                <a:latin typeface="Century Gothic" panose="020B0502020202020204" pitchFamily="34" charset="0"/>
              </a:rPr>
              <a:t>Key Problems</a:t>
            </a:r>
          </a:p>
          <a:p>
            <a:r>
              <a:rPr lang="en-CA" sz="2600" dirty="0" smtClean="0">
                <a:solidFill>
                  <a:schemeClr val="tx1"/>
                </a:solidFill>
              </a:rPr>
              <a:t>Congestion and traffic delays</a:t>
            </a:r>
          </a:p>
          <a:p>
            <a:r>
              <a:rPr lang="en-CA" sz="2600" dirty="0" smtClean="0">
                <a:solidFill>
                  <a:schemeClr val="tx1"/>
                </a:solidFill>
              </a:rPr>
              <a:t>Bridge back-up</a:t>
            </a:r>
          </a:p>
          <a:p>
            <a:r>
              <a:rPr lang="en-CA" sz="2600" dirty="0" smtClean="0">
                <a:solidFill>
                  <a:schemeClr val="tx1"/>
                </a:solidFill>
              </a:rPr>
              <a:t>Helen and Lindsay Street intersection at </a:t>
            </a:r>
            <a:r>
              <a:rPr lang="en-CA" sz="2600" dirty="0">
                <a:solidFill>
                  <a:schemeClr val="tx1"/>
                </a:solidFill>
              </a:rPr>
              <a:t>capacity by 2031</a:t>
            </a:r>
          </a:p>
          <a:p>
            <a:r>
              <a:rPr lang="en-CA" sz="2600" dirty="0" smtClean="0">
                <a:solidFill>
                  <a:schemeClr val="tx1"/>
                </a:solidFill>
              </a:rPr>
              <a:t>Main street experience</a:t>
            </a:r>
          </a:p>
          <a:p>
            <a:r>
              <a:rPr lang="en-CA" sz="2600" dirty="0" smtClean="0">
                <a:solidFill>
                  <a:schemeClr val="tx1"/>
                </a:solidFill>
              </a:rPr>
              <a:t>Business impacts and parking</a:t>
            </a:r>
          </a:p>
          <a:p>
            <a:r>
              <a:rPr lang="en-CA" sz="2600" dirty="0" smtClean="0">
                <a:solidFill>
                  <a:schemeClr val="tx1"/>
                </a:solidFill>
              </a:rPr>
              <a:t>Traffic and land use, e.g., Tim Hortons, Sobeys</a:t>
            </a:r>
          </a:p>
        </p:txBody>
      </p:sp>
    </p:spTree>
    <p:extLst>
      <p:ext uri="{BB962C8B-B14F-4D97-AF65-F5344CB8AC3E}">
        <p14:creationId xmlns:p14="http://schemas.microsoft.com/office/powerpoint/2010/main" val="382837955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latin typeface="Century Gothic" panose="020B0502020202020204" pitchFamily="34" charset="0"/>
              </a:rPr>
              <a:t>Core Issues</a:t>
            </a:r>
            <a:endParaRPr lang="en-CA" dirty="0">
              <a:latin typeface="Century Gothic" panose="020B0502020202020204" pitchFamily="34" charset="0"/>
            </a:endParaRPr>
          </a:p>
        </p:txBody>
      </p:sp>
      <p:sp>
        <p:nvSpPr>
          <p:cNvPr id="20" name="TextBox 19"/>
          <p:cNvSpPr txBox="1"/>
          <p:nvPr/>
        </p:nvSpPr>
        <p:spPr>
          <a:xfrm>
            <a:off x="5362254" y="942448"/>
            <a:ext cx="6601146" cy="4955203"/>
          </a:xfrm>
          <a:prstGeom prst="rect">
            <a:avLst/>
          </a:prstGeom>
          <a:noFill/>
        </p:spPr>
        <p:txBody>
          <a:bodyPr wrap="square" rtlCol="0">
            <a:spAutoFit/>
          </a:bodyPr>
          <a:lstStyle/>
          <a:p>
            <a:pPr lvl="1" indent="-457200">
              <a:spcAft>
                <a:spcPts val="600"/>
              </a:spcAft>
              <a:buFont typeface="Arial" panose="020B0604020202020204" pitchFamily="34" charset="0"/>
              <a:buChar char="•"/>
            </a:pPr>
            <a:r>
              <a:rPr lang="en-US" sz="2600" b="1" dirty="0" smtClean="0">
                <a:solidFill>
                  <a:schemeClr val="accent1"/>
                </a:solidFill>
              </a:rPr>
              <a:t>Traffic volume </a:t>
            </a:r>
            <a:r>
              <a:rPr lang="en-US" sz="2600" dirty="0" smtClean="0"/>
              <a:t>during peak periods</a:t>
            </a:r>
          </a:p>
          <a:p>
            <a:pPr lvl="2" indent="-457200">
              <a:spcAft>
                <a:spcPts val="1200"/>
              </a:spcAft>
              <a:buFont typeface="Courier New" panose="02070309020205020404" pitchFamily="49" charset="0"/>
              <a:buChar char="o"/>
            </a:pPr>
            <a:r>
              <a:rPr lang="en-US" sz="2600" dirty="0" smtClean="0"/>
              <a:t>Increase in vehicles during summer peak periods contributes to congestion along the main corridor (primary concerns are May – September)</a:t>
            </a:r>
          </a:p>
          <a:p>
            <a:pPr lvl="1" indent="-457200">
              <a:spcAft>
                <a:spcPts val="600"/>
              </a:spcAft>
              <a:buFont typeface="Arial" panose="020B0604020202020204" pitchFamily="34" charset="0"/>
              <a:buChar char="•"/>
            </a:pPr>
            <a:r>
              <a:rPr lang="en-US" sz="2600" b="1" dirty="0" smtClean="0">
                <a:solidFill>
                  <a:schemeClr val="accent1"/>
                </a:solidFill>
              </a:rPr>
              <a:t>Traffic flow </a:t>
            </a:r>
            <a:r>
              <a:rPr lang="en-US" sz="2600" dirty="0" smtClean="0"/>
              <a:t>at Helen Street and Lindsay Street intersection</a:t>
            </a:r>
          </a:p>
          <a:p>
            <a:pPr lvl="2" indent="-457200">
              <a:spcAft>
                <a:spcPts val="1200"/>
              </a:spcAft>
              <a:buFont typeface="Courier New" panose="02070309020205020404" pitchFamily="49" charset="0"/>
              <a:buChar char="o"/>
            </a:pPr>
            <a:r>
              <a:rPr lang="en-US" sz="2600" dirty="0" smtClean="0"/>
              <a:t>Existing configuration and travel demands of intersection creates a bottleneck</a:t>
            </a:r>
          </a:p>
          <a:p>
            <a:pPr lvl="1" indent="-457200">
              <a:buFont typeface="Arial" panose="020B0604020202020204" pitchFamily="34" charset="0"/>
              <a:buChar char="•"/>
            </a:pPr>
            <a:r>
              <a:rPr lang="en-US" sz="2600" b="1" dirty="0" smtClean="0">
                <a:solidFill>
                  <a:schemeClr val="accent1"/>
                </a:solidFill>
              </a:rPr>
              <a:t>Limited alternative routes</a:t>
            </a:r>
            <a:r>
              <a:rPr lang="en-US" sz="2600" dirty="0" smtClean="0"/>
              <a:t> in the area</a:t>
            </a:r>
            <a:endParaRPr lang="en-US" sz="2600" dirty="0"/>
          </a:p>
        </p:txBody>
      </p:sp>
      <p:pic>
        <p:nvPicPr>
          <p:cNvPr id="4" name="Picture 3" descr="Intersection of Lindsay Street and Helen Street.&#10;" title="Core Issues Photo"/>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0" y="834013"/>
            <a:ext cx="5311877" cy="6029124"/>
          </a:xfrm>
          <a:prstGeom prst="rect">
            <a:avLst/>
          </a:prstGeom>
        </p:spPr>
      </p:pic>
      <p:sp>
        <p:nvSpPr>
          <p:cNvPr id="3" name="Slide Number Placeholder 2"/>
          <p:cNvSpPr>
            <a:spLocks noGrp="1"/>
          </p:cNvSpPr>
          <p:nvPr>
            <p:ph type="sldNum" sz="quarter" idx="11"/>
          </p:nvPr>
        </p:nvSpPr>
        <p:spPr/>
        <p:txBody>
          <a:bodyPr/>
          <a:lstStyle/>
          <a:p>
            <a:fld id="{7151117C-1423-4DD9-847C-E7CC0B1AAE9A}" type="slidenum">
              <a:rPr lang="en-CA" smtClean="0"/>
              <a:t>6</a:t>
            </a:fld>
            <a:endParaRPr lang="en-CA" dirty="0"/>
          </a:p>
        </p:txBody>
      </p:sp>
    </p:spTree>
    <p:extLst>
      <p:ext uri="{BB962C8B-B14F-4D97-AF65-F5344CB8AC3E}">
        <p14:creationId xmlns:p14="http://schemas.microsoft.com/office/powerpoint/2010/main" val="255198949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latin typeface="Century Gothic" panose="020B0502020202020204" pitchFamily="34" charset="0"/>
              </a:rPr>
              <a:t>Intersection Issues</a:t>
            </a:r>
            <a:endParaRPr lang="en-CA" dirty="0">
              <a:latin typeface="Century Gothic" panose="020B0502020202020204" pitchFamily="34" charset="0"/>
            </a:endParaRPr>
          </a:p>
        </p:txBody>
      </p:sp>
      <p:pic>
        <p:nvPicPr>
          <p:cNvPr id="3" name="Picture 2" descr="Aerial of the intersection of Helen Street and Lindsay Street and adjacent land uses to the intersection.&#10;" title="Interesection Issues Photo"/>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4970780" y="838200"/>
            <a:ext cx="7213600" cy="6019800"/>
          </a:xfrm>
          <a:prstGeom prst="rect">
            <a:avLst/>
          </a:prstGeom>
        </p:spPr>
      </p:pic>
      <p:sp>
        <p:nvSpPr>
          <p:cNvPr id="5" name="Rectangle 4" descr="Downtown Corridor Study shows Helen/Lindsay St intersection will be ‘at capacity’ by 2031.&#10;" title="At Capacity"/>
          <p:cNvSpPr/>
          <p:nvPr/>
        </p:nvSpPr>
        <p:spPr>
          <a:xfrm>
            <a:off x="264361" y="974208"/>
            <a:ext cx="4489452" cy="1015663"/>
          </a:xfrm>
          <a:prstGeom prst="rect">
            <a:avLst/>
          </a:prstGeom>
          <a:solidFill>
            <a:schemeClr val="bg1"/>
          </a:solidFill>
          <a:ln w="25400">
            <a:solidFill>
              <a:schemeClr val="accent6"/>
            </a:solidFill>
          </a:ln>
        </p:spPr>
        <p:txBody>
          <a:bodyPr wrap="square">
            <a:spAutoFit/>
          </a:bodyPr>
          <a:lstStyle/>
          <a:p>
            <a:r>
              <a:rPr lang="en-CA" sz="2000" b="1" dirty="0">
                <a:latin typeface="Calibri" panose="020F0502020204030204" pitchFamily="34" charset="0"/>
                <a:cs typeface="Calibri" panose="020F0502020204030204" pitchFamily="34" charset="0"/>
              </a:rPr>
              <a:t>At capacity: </a:t>
            </a:r>
            <a:r>
              <a:rPr lang="en-CA" sz="2000" dirty="0">
                <a:latin typeface="Calibri" panose="020F0502020204030204" pitchFamily="34" charset="0"/>
                <a:cs typeface="Calibri" panose="020F0502020204030204" pitchFamily="34" charset="0"/>
              </a:rPr>
              <a:t>Downtown Corridor Study shows Helen/Lindsay St intersection will be ‘at capacity’ by 2031.</a:t>
            </a:r>
          </a:p>
        </p:txBody>
      </p:sp>
      <p:grpSp>
        <p:nvGrpSpPr>
          <p:cNvPr id="42" name="Group 41" descr="Arrow from text box to location in photo.&#10;" title="Location arrow"/>
          <p:cNvGrpSpPr/>
          <p:nvPr/>
        </p:nvGrpSpPr>
        <p:grpSpPr>
          <a:xfrm>
            <a:off x="245309" y="4171999"/>
            <a:ext cx="8926612" cy="1323439"/>
            <a:chOff x="242133" y="4092215"/>
            <a:chExt cx="8926612" cy="1323439"/>
          </a:xfrm>
        </p:grpSpPr>
        <p:sp>
          <p:nvSpPr>
            <p:cNvPr id="8" name="Rectangle 7" descr="not enough storage for vehicles waiting to turn = significant queues. Particularly southbound left turn which affects bridge.&#10;" title="Queues"/>
            <p:cNvSpPr/>
            <p:nvPr/>
          </p:nvSpPr>
          <p:spPr>
            <a:xfrm>
              <a:off x="242133" y="4092215"/>
              <a:ext cx="4489452" cy="1323439"/>
            </a:xfrm>
            <a:prstGeom prst="rect">
              <a:avLst/>
            </a:prstGeom>
            <a:solidFill>
              <a:schemeClr val="bg1"/>
            </a:solidFill>
            <a:ln w="25400">
              <a:solidFill>
                <a:schemeClr val="accent6"/>
              </a:solidFill>
            </a:ln>
          </p:spPr>
          <p:txBody>
            <a:bodyPr wrap="square">
              <a:spAutoFit/>
            </a:bodyPr>
            <a:lstStyle/>
            <a:p>
              <a:r>
                <a:rPr lang="en-CA" sz="2000" b="1" dirty="0">
                  <a:latin typeface="Calibri" panose="020F0502020204030204" pitchFamily="34" charset="0"/>
                  <a:cs typeface="Calibri" panose="020F0502020204030204" pitchFamily="34" charset="0"/>
                </a:rPr>
                <a:t>Queues: </a:t>
              </a:r>
              <a:r>
                <a:rPr lang="en-CA" sz="2000" dirty="0">
                  <a:latin typeface="Calibri" panose="020F0502020204030204" pitchFamily="34" charset="0"/>
                  <a:cs typeface="Calibri" panose="020F0502020204030204" pitchFamily="34" charset="0"/>
                </a:rPr>
                <a:t>not enough storage for vehicles waiting to turn = significant queues. Particularly southbound left turn</a:t>
              </a:r>
              <a:r>
                <a:rPr lang="en-CA" sz="2000" b="1" dirty="0">
                  <a:latin typeface="Calibri" panose="020F0502020204030204" pitchFamily="34" charset="0"/>
                  <a:cs typeface="Calibri" panose="020F0502020204030204" pitchFamily="34" charset="0"/>
                </a:rPr>
                <a:t> </a:t>
              </a:r>
              <a:r>
                <a:rPr lang="en-CA" sz="2000" dirty="0">
                  <a:latin typeface="Calibri" panose="020F0502020204030204" pitchFamily="34" charset="0"/>
                  <a:cs typeface="Calibri" panose="020F0502020204030204" pitchFamily="34" charset="0"/>
                </a:rPr>
                <a:t>which affects bridge.</a:t>
              </a:r>
            </a:p>
          </p:txBody>
        </p:sp>
        <p:cxnSp>
          <p:nvCxnSpPr>
            <p:cNvPr id="17" name="Straight Arrow Connector 16"/>
            <p:cNvCxnSpPr>
              <a:stCxn id="8" idx="3"/>
            </p:cNvCxnSpPr>
            <p:nvPr/>
          </p:nvCxnSpPr>
          <p:spPr>
            <a:xfrm flipV="1">
              <a:off x="4731585" y="4621540"/>
              <a:ext cx="4437160" cy="132395"/>
            </a:xfrm>
            <a:prstGeom prst="straightConnector1">
              <a:avLst/>
            </a:prstGeom>
            <a:ln w="28575">
              <a:solidFill>
                <a:schemeClr val="accent6"/>
              </a:solidFill>
              <a:tailEnd type="triangle"/>
            </a:ln>
          </p:spPr>
          <p:style>
            <a:lnRef idx="1">
              <a:schemeClr val="accent1"/>
            </a:lnRef>
            <a:fillRef idx="0">
              <a:schemeClr val="accent1"/>
            </a:fillRef>
            <a:effectRef idx="0">
              <a:schemeClr val="accent1"/>
            </a:effectRef>
            <a:fontRef idx="minor">
              <a:schemeClr val="tx1"/>
            </a:fontRef>
          </p:style>
        </p:cxnSp>
      </p:grpSp>
      <p:grpSp>
        <p:nvGrpSpPr>
          <p:cNvPr id="43" name="Group 42" descr="Arrow from text box to photo location" title="Location Arrow"/>
          <p:cNvGrpSpPr/>
          <p:nvPr/>
        </p:nvGrpSpPr>
        <p:grpSpPr>
          <a:xfrm>
            <a:off x="258011" y="5047973"/>
            <a:ext cx="8655589" cy="1596950"/>
            <a:chOff x="258011" y="4831446"/>
            <a:chExt cx="8655589" cy="1596950"/>
          </a:xfrm>
        </p:grpSpPr>
        <p:sp>
          <p:nvSpPr>
            <p:cNvPr id="12" name="Rectangle 11" descr="Gas station access on the west side of Lindsay St causes additional delays from northbound left turns.&#10;" title="Access Control"/>
            <p:cNvSpPr/>
            <p:nvPr/>
          </p:nvSpPr>
          <p:spPr>
            <a:xfrm>
              <a:off x="258011" y="5412733"/>
              <a:ext cx="4476750" cy="1015663"/>
            </a:xfrm>
            <a:prstGeom prst="rect">
              <a:avLst/>
            </a:prstGeom>
            <a:solidFill>
              <a:schemeClr val="bg1"/>
            </a:solidFill>
            <a:ln w="25400">
              <a:solidFill>
                <a:schemeClr val="accent6"/>
              </a:solidFill>
            </a:ln>
          </p:spPr>
          <p:txBody>
            <a:bodyPr wrap="square">
              <a:spAutoFit/>
            </a:bodyPr>
            <a:lstStyle/>
            <a:p>
              <a:r>
                <a:rPr lang="en-CA" sz="2000" b="1" dirty="0">
                  <a:latin typeface="Calibri" panose="020F0502020204030204" pitchFamily="34" charset="0"/>
                  <a:cs typeface="Calibri" panose="020F0502020204030204" pitchFamily="34" charset="0"/>
                </a:rPr>
                <a:t>Access Control: </a:t>
              </a:r>
              <a:r>
                <a:rPr lang="en-CA" sz="2000" dirty="0">
                  <a:latin typeface="Calibri" panose="020F0502020204030204" pitchFamily="34" charset="0"/>
                  <a:cs typeface="Calibri" panose="020F0502020204030204" pitchFamily="34" charset="0"/>
                </a:rPr>
                <a:t>Gas station access on the west side of Lindsay St causes additional delays from northbound left </a:t>
              </a:r>
              <a:r>
                <a:rPr lang="en-CA" sz="2000" dirty="0" smtClean="0">
                  <a:latin typeface="Calibri" panose="020F0502020204030204" pitchFamily="34" charset="0"/>
                  <a:cs typeface="Calibri" panose="020F0502020204030204" pitchFamily="34" charset="0"/>
                </a:rPr>
                <a:t>turns.</a:t>
              </a:r>
              <a:endParaRPr lang="en-CA" sz="2000" dirty="0">
                <a:latin typeface="Calibri" panose="020F0502020204030204" pitchFamily="34" charset="0"/>
                <a:cs typeface="Calibri" panose="020F0502020204030204" pitchFamily="34" charset="0"/>
              </a:endParaRPr>
            </a:p>
          </p:txBody>
        </p:sp>
        <p:cxnSp>
          <p:nvCxnSpPr>
            <p:cNvPr id="21" name="Straight Arrow Connector 20"/>
            <p:cNvCxnSpPr>
              <a:stCxn id="12" idx="3"/>
            </p:cNvCxnSpPr>
            <p:nvPr/>
          </p:nvCxnSpPr>
          <p:spPr>
            <a:xfrm flipV="1">
              <a:off x="4734761" y="4831446"/>
              <a:ext cx="4178839" cy="1089119"/>
            </a:xfrm>
            <a:prstGeom prst="straightConnector1">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grpSp>
      <p:grpSp>
        <p:nvGrpSpPr>
          <p:cNvPr id="45" name="Group 44" title="Land Use:"/>
          <p:cNvGrpSpPr/>
          <p:nvPr/>
        </p:nvGrpSpPr>
        <p:grpSpPr>
          <a:xfrm>
            <a:off x="258011" y="2122186"/>
            <a:ext cx="9991399" cy="2374850"/>
            <a:chOff x="242135" y="3242085"/>
            <a:chExt cx="9991399" cy="2374850"/>
          </a:xfrm>
        </p:grpSpPr>
        <p:sp>
          <p:nvSpPr>
            <p:cNvPr id="6" name="Rectangle 5" descr="the Tim Hortons and Sobeys, and the gas station cause traffic flow issues at the intersection. Largest contributor to traffic issues is the southbound left turn into the Sobey’s and Tim’s lots.&#10;" title="Land Use"/>
            <p:cNvSpPr/>
            <p:nvPr/>
          </p:nvSpPr>
          <p:spPr>
            <a:xfrm>
              <a:off x="242135" y="3242085"/>
              <a:ext cx="4495802" cy="1938992"/>
            </a:xfrm>
            <a:prstGeom prst="rect">
              <a:avLst/>
            </a:prstGeom>
            <a:solidFill>
              <a:schemeClr val="bg1"/>
            </a:solidFill>
            <a:ln w="25400">
              <a:solidFill>
                <a:schemeClr val="accent6"/>
              </a:solidFill>
            </a:ln>
          </p:spPr>
          <p:txBody>
            <a:bodyPr wrap="square">
              <a:spAutoFit/>
            </a:bodyPr>
            <a:lstStyle/>
            <a:p>
              <a:r>
                <a:rPr lang="en-CA" sz="2000" b="1" dirty="0">
                  <a:latin typeface="Calibri" panose="020F0502020204030204" pitchFamily="34" charset="0"/>
                  <a:cs typeface="Calibri" panose="020F0502020204030204" pitchFamily="34" charset="0"/>
                </a:rPr>
                <a:t>Land use: </a:t>
              </a:r>
              <a:r>
                <a:rPr lang="en-CA" sz="2000" dirty="0">
                  <a:latin typeface="Calibri" panose="020F0502020204030204" pitchFamily="34" charset="0"/>
                  <a:cs typeface="Calibri" panose="020F0502020204030204" pitchFamily="34" charset="0"/>
                </a:rPr>
                <a:t>the Tim Hortons and Sobeys, and the gas station cause traffic flow issues at the intersection</a:t>
              </a:r>
              <a:r>
                <a:rPr lang="en-CA" sz="2000" dirty="0" smtClean="0">
                  <a:latin typeface="Calibri" panose="020F0502020204030204" pitchFamily="34" charset="0"/>
                  <a:cs typeface="Calibri" panose="020F0502020204030204" pitchFamily="34" charset="0"/>
                </a:rPr>
                <a:t>. Largest contributor to traffic issues is the southbound left turn into the Sobeys and Tim </a:t>
              </a:r>
              <a:r>
                <a:rPr lang="en-CA" sz="2000" dirty="0" err="1" smtClean="0">
                  <a:latin typeface="Calibri" panose="020F0502020204030204" pitchFamily="34" charset="0"/>
                  <a:cs typeface="Calibri" panose="020F0502020204030204" pitchFamily="34" charset="0"/>
                </a:rPr>
                <a:t>Horonts</a:t>
              </a:r>
              <a:r>
                <a:rPr lang="en-CA" sz="2000" dirty="0" smtClean="0">
                  <a:latin typeface="Calibri" panose="020F0502020204030204" pitchFamily="34" charset="0"/>
                  <a:cs typeface="Calibri" panose="020F0502020204030204" pitchFamily="34" charset="0"/>
                </a:rPr>
                <a:t> lots.</a:t>
              </a:r>
              <a:endParaRPr lang="en-CA" sz="2000" dirty="0">
                <a:latin typeface="Calibri" panose="020F0502020204030204" pitchFamily="34" charset="0"/>
                <a:cs typeface="Calibri" panose="020F0502020204030204" pitchFamily="34" charset="0"/>
              </a:endParaRPr>
            </a:p>
          </p:txBody>
        </p:sp>
        <p:cxnSp>
          <p:nvCxnSpPr>
            <p:cNvPr id="23" name="Straight Arrow Connector 22" descr="Pointing to location in photo" title="Location Arrow"/>
            <p:cNvCxnSpPr>
              <a:stCxn id="6" idx="3"/>
            </p:cNvCxnSpPr>
            <p:nvPr/>
          </p:nvCxnSpPr>
          <p:spPr>
            <a:xfrm>
              <a:off x="4737937" y="4211581"/>
              <a:ext cx="5495597" cy="1405354"/>
            </a:xfrm>
            <a:prstGeom prst="straightConnector1">
              <a:avLst/>
            </a:prstGeom>
            <a:ln w="28575">
              <a:solidFill>
                <a:schemeClr val="accent6"/>
              </a:solidFill>
              <a:tailEnd type="triangle"/>
            </a:ln>
          </p:spPr>
          <p:style>
            <a:lnRef idx="1">
              <a:schemeClr val="accent1"/>
            </a:lnRef>
            <a:fillRef idx="0">
              <a:schemeClr val="accent1"/>
            </a:fillRef>
            <a:effectRef idx="0">
              <a:schemeClr val="accent1"/>
            </a:effectRef>
            <a:fontRef idx="minor">
              <a:schemeClr val="tx1"/>
            </a:fontRef>
          </p:style>
        </p:cxnSp>
      </p:grpSp>
      <p:sp>
        <p:nvSpPr>
          <p:cNvPr id="4" name="TextBox 3"/>
          <p:cNvSpPr txBox="1"/>
          <p:nvPr/>
        </p:nvSpPr>
        <p:spPr>
          <a:xfrm>
            <a:off x="11123490" y="4533657"/>
            <a:ext cx="631135" cy="276999"/>
          </a:xfrm>
          <a:prstGeom prst="rect">
            <a:avLst/>
          </a:prstGeom>
          <a:noFill/>
        </p:spPr>
        <p:txBody>
          <a:bodyPr wrap="none" rtlCol="0">
            <a:spAutoFit/>
          </a:bodyPr>
          <a:lstStyle/>
          <a:p>
            <a:r>
              <a:rPr lang="en-CA" sz="1200" b="1" dirty="0" smtClean="0"/>
              <a:t>Sobeys</a:t>
            </a:r>
            <a:endParaRPr lang="en-CA" sz="1200" b="1" dirty="0"/>
          </a:p>
        </p:txBody>
      </p:sp>
      <p:sp>
        <p:nvSpPr>
          <p:cNvPr id="15" name="TextBox 14"/>
          <p:cNvSpPr txBox="1"/>
          <p:nvPr/>
        </p:nvSpPr>
        <p:spPr>
          <a:xfrm>
            <a:off x="9459821" y="5076062"/>
            <a:ext cx="717112" cy="461665"/>
          </a:xfrm>
          <a:prstGeom prst="rect">
            <a:avLst/>
          </a:prstGeom>
          <a:noFill/>
        </p:spPr>
        <p:txBody>
          <a:bodyPr wrap="square" rtlCol="0">
            <a:spAutoFit/>
          </a:bodyPr>
          <a:lstStyle/>
          <a:p>
            <a:r>
              <a:rPr lang="en-CA" sz="1200" b="1" dirty="0" smtClean="0"/>
              <a:t>Tim Hortons</a:t>
            </a:r>
            <a:endParaRPr lang="en-CA" sz="1200" b="1" dirty="0"/>
          </a:p>
        </p:txBody>
      </p:sp>
    </p:spTree>
    <p:extLst>
      <p:ext uri="{BB962C8B-B14F-4D97-AF65-F5344CB8AC3E}">
        <p14:creationId xmlns:p14="http://schemas.microsoft.com/office/powerpoint/2010/main" val="252246470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descr="The alternative solutions (also referred to as options) studied as part of the environmental assessment include: &#10;Do Nothing &#10;Improve local traffic operations&#10;Expand existing bridge&#10;Build second in-town crossing&#10;Build a bypass (3rd Concession Baddow)&#10;" title="Options Considered"/>
          <p:cNvSpPr>
            <a:spLocks noGrp="1"/>
          </p:cNvSpPr>
          <p:nvPr>
            <p:ph idx="1"/>
          </p:nvPr>
        </p:nvSpPr>
        <p:spPr>
          <a:xfrm>
            <a:off x="398116" y="1039223"/>
            <a:ext cx="8476943" cy="5293313"/>
          </a:xfrm>
        </p:spPr>
        <p:txBody>
          <a:bodyPr>
            <a:noAutofit/>
          </a:bodyPr>
          <a:lstStyle/>
          <a:p>
            <a:r>
              <a:rPr lang="en-CA" sz="2600" dirty="0" smtClean="0">
                <a:solidFill>
                  <a:schemeClr val="tx1"/>
                </a:solidFill>
                <a:latin typeface="Calibri" panose="020F0502020204030204" pitchFamily="34" charset="0"/>
                <a:cs typeface="Calibri" panose="020F0502020204030204" pitchFamily="34" charset="0"/>
              </a:rPr>
              <a:t> </a:t>
            </a:r>
            <a:r>
              <a:rPr lang="en-CA" sz="2600" b="1" dirty="0">
                <a:solidFill>
                  <a:schemeClr val="tx1"/>
                </a:solidFill>
                <a:latin typeface="Calibri" panose="020F0502020204030204" pitchFamily="34" charset="0"/>
                <a:cs typeface="Calibri" panose="020F0502020204030204" pitchFamily="34" charset="0"/>
              </a:rPr>
              <a:t>Transportation and Traffic Studies</a:t>
            </a:r>
          </a:p>
          <a:p>
            <a:pPr lvl="1">
              <a:spcAft>
                <a:spcPts val="1200"/>
              </a:spcAft>
              <a:buFont typeface="Courier New" panose="02070309020205020404" pitchFamily="49" charset="0"/>
              <a:buChar char="o"/>
            </a:pPr>
            <a:r>
              <a:rPr lang="en-CA" sz="2600" dirty="0">
                <a:solidFill>
                  <a:schemeClr val="tx1"/>
                </a:solidFill>
                <a:latin typeface="Calibri" panose="020F0502020204030204" pitchFamily="34" charset="0"/>
                <a:cs typeface="Calibri" panose="020F0502020204030204" pitchFamily="34" charset="0"/>
              </a:rPr>
              <a:t>Updated traffic data analysis – local and regional  </a:t>
            </a:r>
            <a:r>
              <a:rPr lang="en-CA" sz="2600" dirty="0" smtClean="0">
                <a:solidFill>
                  <a:schemeClr val="tx1"/>
                </a:solidFill>
                <a:latin typeface="Calibri" panose="020F0502020204030204" pitchFamily="34" charset="0"/>
                <a:cs typeface="Calibri" panose="020F0502020204030204" pitchFamily="34" charset="0"/>
              </a:rPr>
              <a:t>  (Using Streetlight Data and Intersection Traffic Cameras)</a:t>
            </a:r>
            <a:endParaRPr lang="en-CA" sz="2600" dirty="0">
              <a:solidFill>
                <a:schemeClr val="tx1"/>
              </a:solidFill>
              <a:latin typeface="Calibri" panose="020F0502020204030204" pitchFamily="34" charset="0"/>
              <a:cs typeface="Calibri" panose="020F0502020204030204" pitchFamily="34" charset="0"/>
            </a:endParaRPr>
          </a:p>
          <a:p>
            <a:r>
              <a:rPr lang="en-CA" sz="2600" b="1" dirty="0">
                <a:solidFill>
                  <a:schemeClr val="tx1"/>
                </a:solidFill>
                <a:latin typeface="Calibri" panose="020F0502020204030204" pitchFamily="34" charset="0"/>
                <a:cs typeface="Calibri" panose="020F0502020204030204" pitchFamily="34" charset="0"/>
              </a:rPr>
              <a:t>Environmental Conditions</a:t>
            </a:r>
          </a:p>
          <a:p>
            <a:pPr lvl="1">
              <a:spcAft>
                <a:spcPts val="1200"/>
              </a:spcAft>
              <a:buFont typeface="Courier New" panose="02070309020205020404" pitchFamily="49" charset="0"/>
              <a:buChar char="o"/>
            </a:pPr>
            <a:r>
              <a:rPr lang="en-CA" sz="2600" dirty="0">
                <a:solidFill>
                  <a:schemeClr val="tx1"/>
                </a:solidFill>
                <a:latin typeface="Calibri" panose="020F0502020204030204" pitchFamily="34" charset="0"/>
                <a:cs typeface="Calibri" panose="020F0502020204030204" pitchFamily="34" charset="0"/>
              </a:rPr>
              <a:t>Aquatic and </a:t>
            </a:r>
            <a:r>
              <a:rPr lang="en-CA" sz="2600" dirty="0" smtClean="0">
                <a:solidFill>
                  <a:schemeClr val="tx1"/>
                </a:solidFill>
                <a:latin typeface="Calibri" panose="020F0502020204030204" pitchFamily="34" charset="0"/>
                <a:cs typeface="Calibri" panose="020F0502020204030204" pitchFamily="34" charset="0"/>
              </a:rPr>
              <a:t>terrestrial (woodlands, wetlands, waterbodies)</a:t>
            </a:r>
            <a:endParaRPr lang="en-CA" sz="2600" dirty="0">
              <a:solidFill>
                <a:schemeClr val="tx1"/>
              </a:solidFill>
              <a:latin typeface="Calibri" panose="020F0502020204030204" pitchFamily="34" charset="0"/>
              <a:cs typeface="Calibri" panose="020F0502020204030204" pitchFamily="34" charset="0"/>
            </a:endParaRPr>
          </a:p>
          <a:p>
            <a:r>
              <a:rPr lang="en-CA" sz="2600" b="1" dirty="0">
                <a:solidFill>
                  <a:schemeClr val="tx1"/>
                </a:solidFill>
                <a:latin typeface="Calibri" panose="020F0502020204030204" pitchFamily="34" charset="0"/>
                <a:cs typeface="Calibri" panose="020F0502020204030204" pitchFamily="34" charset="0"/>
              </a:rPr>
              <a:t>Socio-Economic Conditions </a:t>
            </a:r>
          </a:p>
          <a:p>
            <a:pPr lvl="1">
              <a:spcAft>
                <a:spcPts val="1200"/>
              </a:spcAft>
              <a:buFont typeface="Courier New" panose="02070309020205020404" pitchFamily="49" charset="0"/>
              <a:buChar char="o"/>
            </a:pPr>
            <a:r>
              <a:rPr lang="en-CA" sz="2600" dirty="0">
                <a:solidFill>
                  <a:schemeClr val="tx1"/>
                </a:solidFill>
                <a:latin typeface="Calibri" panose="020F0502020204030204" pitchFamily="34" charset="0"/>
                <a:cs typeface="Calibri" panose="020F0502020204030204" pitchFamily="34" charset="0"/>
              </a:rPr>
              <a:t>Properties, people and businesses</a:t>
            </a:r>
          </a:p>
          <a:p>
            <a:pPr>
              <a:spcAft>
                <a:spcPts val="1200"/>
              </a:spcAft>
            </a:pPr>
            <a:r>
              <a:rPr lang="en-CA" sz="2600" b="1" dirty="0">
                <a:solidFill>
                  <a:schemeClr val="tx1"/>
                </a:solidFill>
                <a:latin typeface="Calibri" panose="020F0502020204030204" pitchFamily="34" charset="0"/>
                <a:cs typeface="Calibri" panose="020F0502020204030204" pitchFamily="34" charset="0"/>
              </a:rPr>
              <a:t>Cultural Heritage and Archaeology</a:t>
            </a:r>
          </a:p>
          <a:p>
            <a:r>
              <a:rPr lang="en-CA" sz="2600" b="1" dirty="0">
                <a:solidFill>
                  <a:schemeClr val="tx1"/>
                </a:solidFill>
                <a:latin typeface="Calibri" panose="020F0502020204030204" pitchFamily="34" charset="0"/>
                <a:cs typeface="Calibri" panose="020F0502020204030204" pitchFamily="34" charset="0"/>
              </a:rPr>
              <a:t>Technical Design </a:t>
            </a:r>
            <a:r>
              <a:rPr lang="en-CA" sz="2600" b="1" dirty="0" smtClean="0">
                <a:solidFill>
                  <a:schemeClr val="tx1"/>
                </a:solidFill>
                <a:latin typeface="Calibri" panose="020F0502020204030204" pitchFamily="34" charset="0"/>
                <a:cs typeface="Calibri" panose="020F0502020204030204" pitchFamily="34" charset="0"/>
              </a:rPr>
              <a:t>Engineering</a:t>
            </a:r>
            <a:endParaRPr lang="en-CA" sz="2600" b="1" dirty="0">
              <a:solidFill>
                <a:schemeClr val="tx1"/>
              </a:solidFill>
              <a:latin typeface="Calibri" panose="020F0502020204030204" pitchFamily="34" charset="0"/>
              <a:cs typeface="Calibri" panose="020F0502020204030204" pitchFamily="34" charset="0"/>
            </a:endParaRPr>
          </a:p>
          <a:p>
            <a:pPr lvl="1">
              <a:buFont typeface="Courier New" panose="02070309020205020404" pitchFamily="49" charset="0"/>
              <a:buChar char="o"/>
            </a:pPr>
            <a:r>
              <a:rPr lang="en-CA" sz="2600" dirty="0">
                <a:solidFill>
                  <a:schemeClr val="tx1"/>
                </a:solidFill>
                <a:latin typeface="Calibri" panose="020F0502020204030204" pitchFamily="34" charset="0"/>
                <a:cs typeface="Calibri" panose="020F0502020204030204" pitchFamily="34" charset="0"/>
              </a:rPr>
              <a:t>Topography, property, utilities, </a:t>
            </a:r>
            <a:r>
              <a:rPr lang="en-CA" sz="2600" dirty="0" smtClean="0">
                <a:solidFill>
                  <a:schemeClr val="tx1"/>
                </a:solidFill>
                <a:latin typeface="Calibri" panose="020F0502020204030204" pitchFamily="34" charset="0"/>
                <a:cs typeface="Calibri" panose="020F0502020204030204" pitchFamily="34" charset="0"/>
              </a:rPr>
              <a:t>road and bridge design</a:t>
            </a:r>
            <a:endParaRPr lang="en-CA" sz="2600" dirty="0">
              <a:solidFill>
                <a:schemeClr val="tx1"/>
              </a:solidFill>
              <a:latin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11"/>
          </p:nvPr>
        </p:nvSpPr>
        <p:spPr/>
        <p:txBody>
          <a:bodyPr/>
          <a:lstStyle/>
          <a:p>
            <a:fld id="{7151117C-1423-4DD9-847C-E7CC0B1AAE9A}" type="slidenum">
              <a:rPr lang="en-CA" smtClean="0"/>
              <a:t>8</a:t>
            </a:fld>
            <a:endParaRPr lang="en-CA" dirty="0"/>
          </a:p>
        </p:txBody>
      </p:sp>
      <p:sp>
        <p:nvSpPr>
          <p:cNvPr id="5" name="Title 1"/>
          <p:cNvSpPr>
            <a:spLocks noGrp="1"/>
          </p:cNvSpPr>
          <p:nvPr>
            <p:ph type="title"/>
          </p:nvPr>
        </p:nvSpPr>
        <p:spPr>
          <a:xfrm>
            <a:off x="228600" y="169801"/>
            <a:ext cx="11734800" cy="498598"/>
          </a:xfrm>
        </p:spPr>
        <p:txBody>
          <a:bodyPr/>
          <a:lstStyle/>
          <a:p>
            <a:r>
              <a:rPr lang="en-CA" dirty="0" smtClean="0">
                <a:latin typeface="Century Gothic" panose="020B0502020202020204" pitchFamily="34" charset="0"/>
              </a:rPr>
              <a:t>What We </a:t>
            </a:r>
            <a:r>
              <a:rPr lang="en-CA" dirty="0">
                <a:latin typeface="Century Gothic" panose="020B0502020202020204" pitchFamily="34" charset="0"/>
              </a:rPr>
              <a:t>H</a:t>
            </a:r>
            <a:r>
              <a:rPr lang="en-CA" dirty="0" smtClean="0">
                <a:latin typeface="Century Gothic" panose="020B0502020202020204" pitchFamily="34" charset="0"/>
              </a:rPr>
              <a:t>ave Studied</a:t>
            </a:r>
            <a:endParaRPr lang="en-CA" dirty="0">
              <a:latin typeface="Century Gothic" panose="020B0502020202020204" pitchFamily="34" charset="0"/>
            </a:endParaRPr>
          </a:p>
        </p:txBody>
      </p:sp>
    </p:spTree>
    <p:extLst>
      <p:ext uri="{BB962C8B-B14F-4D97-AF65-F5344CB8AC3E}">
        <p14:creationId xmlns:p14="http://schemas.microsoft.com/office/powerpoint/2010/main" val="253039760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descr="The alternative solutions (also referred to as options) studied as part of the environmental assessment include: &#10;Do Nothing &#10;Improve local traffic operations&#10;Expand existing bridge&#10;Build second in-town crossing&#10;Build a bypass (3rd Concession Baddow)&#10;" title="Options Considered"/>
          <p:cNvSpPr>
            <a:spLocks noGrp="1"/>
          </p:cNvSpPr>
          <p:nvPr>
            <p:ph idx="1"/>
          </p:nvPr>
        </p:nvSpPr>
        <p:spPr>
          <a:xfrm>
            <a:off x="398116" y="1039224"/>
            <a:ext cx="7796061" cy="4006112"/>
          </a:xfrm>
        </p:spPr>
        <p:txBody>
          <a:bodyPr>
            <a:normAutofit/>
          </a:bodyPr>
          <a:lstStyle/>
          <a:p>
            <a:r>
              <a:rPr lang="en-CA" sz="2800" dirty="0" smtClean="0">
                <a:solidFill>
                  <a:schemeClr val="tx1"/>
                </a:solidFill>
              </a:rPr>
              <a:t> Do Nothing </a:t>
            </a:r>
          </a:p>
          <a:p>
            <a:r>
              <a:rPr lang="en-CA" sz="2800" dirty="0" smtClean="0">
                <a:solidFill>
                  <a:schemeClr val="tx1"/>
                </a:solidFill>
              </a:rPr>
              <a:t> Improve local traffic operations</a:t>
            </a:r>
          </a:p>
          <a:p>
            <a:r>
              <a:rPr lang="en-CA" sz="2800" dirty="0" smtClean="0">
                <a:solidFill>
                  <a:schemeClr val="tx1"/>
                </a:solidFill>
              </a:rPr>
              <a:t> Expand existing bridge</a:t>
            </a:r>
          </a:p>
          <a:p>
            <a:r>
              <a:rPr lang="en-CA" sz="2800" dirty="0" smtClean="0">
                <a:solidFill>
                  <a:schemeClr val="tx1"/>
                </a:solidFill>
              </a:rPr>
              <a:t> Build second in-town </a:t>
            </a:r>
            <a:r>
              <a:rPr lang="en-CA" sz="2800" dirty="0">
                <a:solidFill>
                  <a:schemeClr val="tx1"/>
                </a:solidFill>
              </a:rPr>
              <a:t>c</a:t>
            </a:r>
            <a:r>
              <a:rPr lang="en-CA" sz="2800" dirty="0" smtClean="0">
                <a:solidFill>
                  <a:schemeClr val="tx1"/>
                </a:solidFill>
              </a:rPr>
              <a:t>rossing</a:t>
            </a:r>
          </a:p>
          <a:p>
            <a:r>
              <a:rPr lang="en-CA" sz="2800" dirty="0" smtClean="0">
                <a:solidFill>
                  <a:schemeClr val="tx1"/>
                </a:solidFill>
              </a:rPr>
              <a:t> Build a bypass: 3</a:t>
            </a:r>
            <a:r>
              <a:rPr lang="en-CA" sz="2800" baseline="30000" dirty="0" smtClean="0">
                <a:solidFill>
                  <a:schemeClr val="tx1"/>
                </a:solidFill>
              </a:rPr>
              <a:t>rd</a:t>
            </a:r>
            <a:r>
              <a:rPr lang="en-CA" sz="2800" dirty="0" smtClean="0">
                <a:solidFill>
                  <a:schemeClr val="tx1"/>
                </a:solidFill>
              </a:rPr>
              <a:t> </a:t>
            </a:r>
            <a:r>
              <a:rPr lang="en-CA" sz="2800" dirty="0">
                <a:solidFill>
                  <a:schemeClr val="tx1"/>
                </a:solidFill>
              </a:rPr>
              <a:t>C</a:t>
            </a:r>
            <a:r>
              <a:rPr lang="en-CA" sz="2800" dirty="0" smtClean="0">
                <a:solidFill>
                  <a:schemeClr val="tx1"/>
                </a:solidFill>
              </a:rPr>
              <a:t>oncession </a:t>
            </a:r>
            <a:r>
              <a:rPr lang="en-CA" sz="2800" dirty="0" err="1" smtClean="0">
                <a:solidFill>
                  <a:schemeClr val="tx1"/>
                </a:solidFill>
              </a:rPr>
              <a:t>Baddow</a:t>
            </a:r>
            <a:endParaRPr lang="en-CA" sz="2800" dirty="0" smtClean="0">
              <a:solidFill>
                <a:schemeClr val="tx1"/>
              </a:solidFill>
            </a:endParaRPr>
          </a:p>
          <a:p>
            <a:pPr lvl="1">
              <a:buFont typeface="Courier New" panose="02070309020205020404" pitchFamily="49" charset="0"/>
              <a:buChar char="o"/>
            </a:pPr>
            <a:r>
              <a:rPr lang="en-CA" sz="2600" dirty="0" smtClean="0">
                <a:solidFill>
                  <a:schemeClr val="tx1"/>
                </a:solidFill>
              </a:rPr>
              <a:t>Note: Other bypass options reviewed including existing bridges Northline/</a:t>
            </a:r>
            <a:r>
              <a:rPr lang="en-CA" sz="2600" dirty="0" err="1" smtClean="0">
                <a:solidFill>
                  <a:schemeClr val="tx1"/>
                </a:solidFill>
              </a:rPr>
              <a:t>Poulsom</a:t>
            </a:r>
            <a:r>
              <a:rPr lang="en-CA" sz="2600" dirty="0" smtClean="0">
                <a:solidFill>
                  <a:schemeClr val="tx1"/>
                </a:solidFill>
              </a:rPr>
              <a:t> and Concession 6/Burnt River Road</a:t>
            </a:r>
            <a:endParaRPr lang="en-CA" sz="2600" dirty="0">
              <a:solidFill>
                <a:schemeClr val="tx1"/>
              </a:solidFill>
            </a:endParaRPr>
          </a:p>
        </p:txBody>
      </p:sp>
      <p:sp>
        <p:nvSpPr>
          <p:cNvPr id="4" name="Slide Number Placeholder 3"/>
          <p:cNvSpPr>
            <a:spLocks noGrp="1"/>
          </p:cNvSpPr>
          <p:nvPr>
            <p:ph type="sldNum" sz="quarter" idx="11"/>
          </p:nvPr>
        </p:nvSpPr>
        <p:spPr/>
        <p:txBody>
          <a:bodyPr/>
          <a:lstStyle/>
          <a:p>
            <a:fld id="{7151117C-1423-4DD9-847C-E7CC0B1AAE9A}" type="slidenum">
              <a:rPr lang="en-CA" smtClean="0"/>
              <a:t>9</a:t>
            </a:fld>
            <a:endParaRPr lang="en-CA" dirty="0"/>
          </a:p>
        </p:txBody>
      </p:sp>
      <p:sp>
        <p:nvSpPr>
          <p:cNvPr id="5" name="Title 1"/>
          <p:cNvSpPr>
            <a:spLocks noGrp="1"/>
          </p:cNvSpPr>
          <p:nvPr>
            <p:ph type="title"/>
          </p:nvPr>
        </p:nvSpPr>
        <p:spPr>
          <a:xfrm>
            <a:off x="228600" y="169801"/>
            <a:ext cx="11734800" cy="498598"/>
          </a:xfrm>
        </p:spPr>
        <p:txBody>
          <a:bodyPr/>
          <a:lstStyle/>
          <a:p>
            <a:r>
              <a:rPr lang="en-CA" dirty="0" smtClean="0">
                <a:latin typeface="Century Gothic" panose="020B0502020202020204" pitchFamily="34" charset="0"/>
              </a:rPr>
              <a:t>Options Considered</a:t>
            </a:r>
            <a:endParaRPr lang="en-CA" dirty="0">
              <a:latin typeface="Century Gothic" panose="020B0502020202020204" pitchFamily="34" charset="0"/>
            </a:endParaRPr>
          </a:p>
        </p:txBody>
      </p:sp>
      <p:pic>
        <p:nvPicPr>
          <p:cNvPr id="6" name="Picture 5" descr="Aerial of Fenelon Falls&#10;" title="In-Town Photo"/>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8741554" y="1198337"/>
            <a:ext cx="2977559" cy="2364013"/>
          </a:xfrm>
          <a:prstGeom prst="rect">
            <a:avLst/>
          </a:prstGeom>
        </p:spPr>
      </p:pic>
      <p:pic>
        <p:nvPicPr>
          <p:cNvPr id="7" name="Picture 6" descr="Aerial of the broader region surrounding Fenelon Falls&#10;" title="Bypass Area Photo"/>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8741554" y="3880575"/>
            <a:ext cx="2977559" cy="2392478"/>
          </a:xfrm>
          <a:prstGeom prst="rect">
            <a:avLst/>
          </a:prstGeom>
        </p:spPr>
      </p:pic>
      <p:sp>
        <p:nvSpPr>
          <p:cNvPr id="8" name="Content Placeholder 2"/>
          <p:cNvSpPr txBox="1">
            <a:spLocks/>
          </p:cNvSpPr>
          <p:nvPr/>
        </p:nvSpPr>
        <p:spPr>
          <a:xfrm>
            <a:off x="8667595" y="864146"/>
            <a:ext cx="2578100" cy="350157"/>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b="1" dirty="0" smtClean="0">
                <a:solidFill>
                  <a:schemeClr val="tx1"/>
                </a:solidFill>
                <a:latin typeface="Calibri" panose="020F0502020204030204" pitchFamily="34" charset="0"/>
                <a:cs typeface="Calibri" panose="020F0502020204030204" pitchFamily="34" charset="0"/>
              </a:rPr>
              <a:t>In-Town Area</a:t>
            </a:r>
            <a:endParaRPr lang="en-CA" b="1" dirty="0">
              <a:solidFill>
                <a:schemeClr val="tx1"/>
              </a:solidFill>
              <a:latin typeface="Calibri" panose="020F0502020204030204" pitchFamily="34" charset="0"/>
              <a:cs typeface="Calibri" panose="020F0502020204030204" pitchFamily="34" charset="0"/>
            </a:endParaRPr>
          </a:p>
        </p:txBody>
      </p:sp>
      <p:sp>
        <p:nvSpPr>
          <p:cNvPr id="9" name="Content Placeholder 2"/>
          <p:cNvSpPr txBox="1">
            <a:spLocks/>
          </p:cNvSpPr>
          <p:nvPr/>
        </p:nvSpPr>
        <p:spPr>
          <a:xfrm>
            <a:off x="8667595" y="3578110"/>
            <a:ext cx="2578100" cy="350157"/>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b="1" dirty="0" smtClean="0">
                <a:solidFill>
                  <a:schemeClr val="tx1"/>
                </a:solidFill>
                <a:latin typeface="Calibri" panose="020F0502020204030204" pitchFamily="34" charset="0"/>
                <a:cs typeface="Calibri" panose="020F0502020204030204" pitchFamily="34" charset="0"/>
              </a:rPr>
              <a:t>Bypass Area</a:t>
            </a:r>
            <a:endParaRPr lang="en-CA" b="1" dirty="0">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55206494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7151117C-1423-4DD9-847C-E7CC0B1AAE9A}" type="slidenum">
              <a:rPr lang="en-CA" smtClean="0"/>
              <a:t>10</a:t>
            </a:fld>
            <a:endParaRPr lang="en-CA" dirty="0"/>
          </a:p>
        </p:txBody>
      </p:sp>
      <p:sp>
        <p:nvSpPr>
          <p:cNvPr id="5" name="Title 1"/>
          <p:cNvSpPr>
            <a:spLocks noGrp="1"/>
          </p:cNvSpPr>
          <p:nvPr>
            <p:ph type="title"/>
          </p:nvPr>
        </p:nvSpPr>
        <p:spPr>
          <a:xfrm>
            <a:off x="228600" y="169801"/>
            <a:ext cx="11734800" cy="498598"/>
          </a:xfrm>
        </p:spPr>
        <p:txBody>
          <a:bodyPr/>
          <a:lstStyle/>
          <a:p>
            <a:r>
              <a:rPr lang="en-CA" dirty="0">
                <a:latin typeface="Century Gothic" panose="020B0502020202020204" pitchFamily="34" charset="0"/>
              </a:rPr>
              <a:t>Updated Traffic Study – Streetlight Data</a:t>
            </a:r>
          </a:p>
        </p:txBody>
      </p:sp>
      <p:sp>
        <p:nvSpPr>
          <p:cNvPr id="10" name="Content Placeholder 2"/>
          <p:cNvSpPr txBox="1">
            <a:spLocks/>
          </p:cNvSpPr>
          <p:nvPr/>
        </p:nvSpPr>
        <p:spPr>
          <a:xfrm>
            <a:off x="549186" y="1112837"/>
            <a:ext cx="10165430" cy="521970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CA" sz="2600" dirty="0" smtClean="0">
                <a:solidFill>
                  <a:schemeClr val="tx1"/>
                </a:solidFill>
              </a:rPr>
              <a:t>We did a traffic study of current traffic in Fenelon Falls using Streetlight Data and intersection traffic cameras</a:t>
            </a:r>
          </a:p>
          <a:p>
            <a:pPr lvl="1">
              <a:spcAft>
                <a:spcPts val="1200"/>
              </a:spcAft>
              <a:buFont typeface="Courier New" panose="02070309020205020404" pitchFamily="49" charset="0"/>
              <a:buChar char="o"/>
            </a:pPr>
            <a:r>
              <a:rPr lang="en-CA" sz="2600" dirty="0" smtClean="0">
                <a:solidFill>
                  <a:schemeClr val="tx1"/>
                </a:solidFill>
              </a:rPr>
              <a:t>Streetlight data uses GPS and cell phone data – used to understand travel patterns of automobiles that cross the Fenelon Falls bridge (anonymous data)</a:t>
            </a:r>
          </a:p>
          <a:p>
            <a:pPr lvl="1">
              <a:spcAft>
                <a:spcPts val="1200"/>
              </a:spcAft>
              <a:buFont typeface="Courier New" panose="02070309020205020404" pitchFamily="49" charset="0"/>
              <a:buChar char="o"/>
            </a:pPr>
            <a:r>
              <a:rPr lang="en-CA" sz="2600" dirty="0" smtClean="0">
                <a:solidFill>
                  <a:schemeClr val="tx1"/>
                </a:solidFill>
              </a:rPr>
              <a:t>Looked at traffic all days of the week and during summer peak seasons</a:t>
            </a:r>
          </a:p>
          <a:p>
            <a:r>
              <a:rPr lang="en-CA" sz="2600" dirty="0" smtClean="0">
                <a:solidFill>
                  <a:schemeClr val="tx1"/>
                </a:solidFill>
              </a:rPr>
              <a:t>Found that </a:t>
            </a:r>
            <a:r>
              <a:rPr lang="en-CA" sz="2600" b="1" dirty="0" smtClean="0">
                <a:solidFill>
                  <a:schemeClr val="tx1"/>
                </a:solidFill>
              </a:rPr>
              <a:t>most vehicle trips that use the bridge originate from within a relatively local area. Around Sturgeon Lake and Cameron Lake.</a:t>
            </a:r>
            <a:endParaRPr lang="en-CA" sz="2600" dirty="0" smtClean="0">
              <a:solidFill>
                <a:schemeClr val="tx1"/>
              </a:solidFill>
            </a:endParaRPr>
          </a:p>
          <a:p>
            <a:endParaRPr lang="en-CA" sz="2800" dirty="0" smtClean="0">
              <a:solidFill>
                <a:schemeClr val="tx1"/>
              </a:solidFill>
              <a:latin typeface="Century Gothic" panose="020B0502020202020204" pitchFamily="34" charset="0"/>
            </a:endParaRPr>
          </a:p>
          <a:p>
            <a:endParaRPr lang="en-CA" sz="2800" b="1" dirty="0" smtClean="0">
              <a:solidFill>
                <a:schemeClr val="tx1"/>
              </a:solidFill>
              <a:latin typeface="Century Gothic" panose="020B0502020202020204" pitchFamily="34" charset="0"/>
            </a:endParaRPr>
          </a:p>
          <a:p>
            <a:endParaRPr lang="en-CA" sz="2800" dirty="0"/>
          </a:p>
        </p:txBody>
      </p:sp>
    </p:spTree>
    <p:extLst>
      <p:ext uri="{BB962C8B-B14F-4D97-AF65-F5344CB8AC3E}">
        <p14:creationId xmlns:p14="http://schemas.microsoft.com/office/powerpoint/2010/main" val="238229108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Map of the region surrounding the City of Kawartha Lakes with a purple line delineating the municipal boundary for the City of Kawartha Lakes. A star in the centre of the map shows the location of the Fenelon Falls bridge. &#10;" title="Map"/>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190836" y="876618"/>
            <a:ext cx="6959853" cy="5916730"/>
          </a:xfrm>
          <a:prstGeom prst="rect">
            <a:avLst/>
          </a:prstGeom>
        </p:spPr>
      </p:pic>
      <p:sp>
        <p:nvSpPr>
          <p:cNvPr id="2" name="Title 1"/>
          <p:cNvSpPr>
            <a:spLocks noGrp="1"/>
          </p:cNvSpPr>
          <p:nvPr>
            <p:ph type="title"/>
          </p:nvPr>
        </p:nvSpPr>
        <p:spPr/>
        <p:txBody>
          <a:bodyPr/>
          <a:lstStyle/>
          <a:p>
            <a:r>
              <a:rPr lang="en-CA" dirty="0" smtClean="0">
                <a:latin typeface="Century Gothic" panose="020B0502020202020204" pitchFamily="34" charset="0"/>
              </a:rPr>
              <a:t>Traffic Data Analysis</a:t>
            </a:r>
            <a:endParaRPr lang="en-CA" dirty="0">
              <a:latin typeface="Century Gothic" panose="020B0502020202020204" pitchFamily="34" charset="0"/>
            </a:endParaRPr>
          </a:p>
        </p:txBody>
      </p:sp>
      <p:sp>
        <p:nvSpPr>
          <p:cNvPr id="20" name="TextBox 19"/>
          <p:cNvSpPr txBox="1"/>
          <p:nvPr/>
        </p:nvSpPr>
        <p:spPr>
          <a:xfrm>
            <a:off x="228600" y="941270"/>
            <a:ext cx="4962236" cy="6309420"/>
          </a:xfrm>
          <a:prstGeom prst="rect">
            <a:avLst/>
          </a:prstGeom>
          <a:noFill/>
        </p:spPr>
        <p:txBody>
          <a:bodyPr wrap="square" rtlCol="0">
            <a:spAutoFit/>
          </a:bodyPr>
          <a:lstStyle/>
          <a:p>
            <a:pPr>
              <a:spcAft>
                <a:spcPts val="1200"/>
              </a:spcAft>
            </a:pPr>
            <a:endParaRPr lang="en-US" sz="1000" dirty="0" smtClean="0"/>
          </a:p>
          <a:p>
            <a:pPr>
              <a:spcAft>
                <a:spcPts val="1200"/>
              </a:spcAft>
            </a:pPr>
            <a:r>
              <a:rPr lang="en-US" sz="2600" b="1" dirty="0" smtClean="0"/>
              <a:t>For vehicles crossing the bridge:</a:t>
            </a:r>
          </a:p>
          <a:p>
            <a:pPr marL="285750" indent="-285750">
              <a:spcAft>
                <a:spcPts val="1200"/>
              </a:spcAft>
              <a:buFont typeface="Arial" panose="020B0604020202020204" pitchFamily="34" charset="0"/>
              <a:buChar char="•"/>
            </a:pPr>
            <a:r>
              <a:rPr lang="en-US" sz="2600" b="1" dirty="0" smtClean="0"/>
              <a:t>Majority </a:t>
            </a:r>
            <a:r>
              <a:rPr lang="en-US" sz="2600" dirty="0"/>
              <a:t>of trips (&gt;70%) are within the City of Kawartha Lakes</a:t>
            </a:r>
          </a:p>
          <a:p>
            <a:pPr marL="285750" indent="-285750">
              <a:spcAft>
                <a:spcPts val="1200"/>
              </a:spcAft>
              <a:buFont typeface="Arial" panose="020B0604020202020204" pitchFamily="34" charset="0"/>
              <a:buChar char="•"/>
            </a:pPr>
            <a:r>
              <a:rPr lang="en-US" sz="2600" b="1" dirty="0" smtClean="0"/>
              <a:t>Up to 20% </a:t>
            </a:r>
            <a:r>
              <a:rPr lang="en-US" sz="2600" dirty="0" smtClean="0"/>
              <a:t>of trips are between Kawartha Lakes and External Areas</a:t>
            </a:r>
          </a:p>
          <a:p>
            <a:pPr marL="285750" indent="-285750">
              <a:spcAft>
                <a:spcPts val="1200"/>
              </a:spcAft>
              <a:buFont typeface="Arial" panose="020B0604020202020204" pitchFamily="34" charset="0"/>
              <a:buChar char="•"/>
            </a:pPr>
            <a:r>
              <a:rPr lang="en-US" sz="2600" b="1" dirty="0"/>
              <a:t>35% - 39% </a:t>
            </a:r>
            <a:r>
              <a:rPr lang="en-US" sz="2600" dirty="0"/>
              <a:t>of trips travel from north to south and south to north</a:t>
            </a:r>
          </a:p>
          <a:p>
            <a:pPr marL="285750" indent="-285750">
              <a:spcAft>
                <a:spcPts val="1200"/>
              </a:spcAft>
              <a:buFont typeface="Arial" panose="020B0604020202020204" pitchFamily="34" charset="0"/>
              <a:buChar char="•"/>
            </a:pPr>
            <a:r>
              <a:rPr lang="en-US" sz="2600" b="1" dirty="0"/>
              <a:t>47% - 51% </a:t>
            </a:r>
            <a:r>
              <a:rPr lang="en-US" sz="2600" dirty="0"/>
              <a:t>of trips are between areas </a:t>
            </a:r>
            <a:r>
              <a:rPr lang="en-US" sz="2600" dirty="0" smtClean="0"/>
              <a:t>south of the bridge</a:t>
            </a:r>
            <a:endParaRPr lang="en-US" sz="2600" dirty="0"/>
          </a:p>
          <a:p>
            <a:pPr marL="285750" indent="-285750">
              <a:spcAft>
                <a:spcPts val="1200"/>
              </a:spcAft>
              <a:buFont typeface="Arial" panose="020B0604020202020204" pitchFamily="34" charset="0"/>
              <a:buChar char="•"/>
            </a:pPr>
            <a:endParaRPr lang="en-US" sz="2800" dirty="0" smtClean="0"/>
          </a:p>
          <a:p>
            <a:pPr>
              <a:spcAft>
                <a:spcPts val="1200"/>
              </a:spcAft>
            </a:pPr>
            <a:endParaRPr lang="en-US" sz="1000" dirty="0" smtClean="0"/>
          </a:p>
        </p:txBody>
      </p:sp>
      <p:sp>
        <p:nvSpPr>
          <p:cNvPr id="7" name="Slide Number Placeholder 3"/>
          <p:cNvSpPr>
            <a:spLocks noGrp="1"/>
          </p:cNvSpPr>
          <p:nvPr>
            <p:ph type="sldNum" sz="quarter" idx="11"/>
          </p:nvPr>
        </p:nvSpPr>
        <p:spPr>
          <a:xfrm>
            <a:off x="11802533" y="6332537"/>
            <a:ext cx="389467" cy="365125"/>
          </a:xfrm>
        </p:spPr>
        <p:txBody>
          <a:bodyPr/>
          <a:lstStyle/>
          <a:p>
            <a:r>
              <a:rPr lang="en-CA" dirty="0" smtClean="0"/>
              <a:t>10</a:t>
            </a:r>
            <a:endParaRPr lang="en-CA" dirty="0"/>
          </a:p>
        </p:txBody>
      </p:sp>
    </p:spTree>
    <p:extLst>
      <p:ext uri="{BB962C8B-B14F-4D97-AF65-F5344CB8AC3E}">
        <p14:creationId xmlns:p14="http://schemas.microsoft.com/office/powerpoint/2010/main" val="66775517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latin typeface="Century Gothic" panose="020B0502020202020204" pitchFamily="34" charset="0"/>
              </a:rPr>
              <a:t>Traffic Study Summary</a:t>
            </a:r>
            <a:endParaRPr lang="en-CA" dirty="0">
              <a:latin typeface="Century Gothic" panose="020B0502020202020204" pitchFamily="34" charset="0"/>
            </a:endParaRPr>
          </a:p>
        </p:txBody>
      </p:sp>
      <p:sp>
        <p:nvSpPr>
          <p:cNvPr id="5" name="Content Placeholder 2"/>
          <p:cNvSpPr>
            <a:spLocks noGrp="1"/>
          </p:cNvSpPr>
          <p:nvPr>
            <p:ph idx="1"/>
          </p:nvPr>
        </p:nvSpPr>
        <p:spPr>
          <a:xfrm>
            <a:off x="409575" y="1186553"/>
            <a:ext cx="11229975" cy="3199918"/>
          </a:xfrm>
        </p:spPr>
        <p:txBody>
          <a:bodyPr>
            <a:normAutofit/>
          </a:bodyPr>
          <a:lstStyle/>
          <a:p>
            <a:pPr marL="514350" indent="-514350">
              <a:lnSpc>
                <a:spcPct val="100000"/>
              </a:lnSpc>
              <a:spcAft>
                <a:spcPts val="1200"/>
              </a:spcAft>
              <a:buFont typeface="+mj-lt"/>
              <a:buAutoNum type="arabicPeriod"/>
            </a:pPr>
            <a:r>
              <a:rPr lang="en-CA" sz="2600" dirty="0" smtClean="0">
                <a:solidFill>
                  <a:schemeClr val="tx1"/>
                </a:solidFill>
                <a:latin typeface="Calibri" panose="020F0502020204030204" pitchFamily="34" charset="0"/>
                <a:cs typeface="Calibri" panose="020F0502020204030204" pitchFamily="34" charset="0"/>
              </a:rPr>
              <a:t>Need to address some of the traffic operation issues in-town</a:t>
            </a:r>
          </a:p>
          <a:p>
            <a:pPr marL="514350" indent="-514350">
              <a:lnSpc>
                <a:spcPct val="100000"/>
              </a:lnSpc>
              <a:buFont typeface="+mj-lt"/>
              <a:buAutoNum type="arabicPeriod"/>
            </a:pPr>
            <a:r>
              <a:rPr lang="en-CA" sz="2600" dirty="0" smtClean="0">
                <a:solidFill>
                  <a:schemeClr val="tx1"/>
                </a:solidFill>
                <a:latin typeface="Calibri" panose="020F0502020204030204" pitchFamily="34" charset="0"/>
                <a:cs typeface="Calibri" panose="020F0502020204030204" pitchFamily="34" charset="0"/>
              </a:rPr>
              <a:t>Support for some in-town improvements with traffic diversion:</a:t>
            </a:r>
            <a:endParaRPr lang="en-CA" sz="2600" dirty="0">
              <a:solidFill>
                <a:schemeClr val="tx1"/>
              </a:solidFill>
              <a:latin typeface="Calibri" panose="020F0502020204030204" pitchFamily="34" charset="0"/>
              <a:cs typeface="Calibri" panose="020F0502020204030204" pitchFamily="34" charset="0"/>
            </a:endParaRPr>
          </a:p>
          <a:p>
            <a:pPr marL="1076325">
              <a:lnSpc>
                <a:spcPct val="100000"/>
              </a:lnSpc>
              <a:spcAft>
                <a:spcPts val="600"/>
              </a:spcAft>
            </a:pPr>
            <a:r>
              <a:rPr lang="en-CA" sz="2600" dirty="0" smtClean="0">
                <a:solidFill>
                  <a:schemeClr val="tx1"/>
                </a:solidFill>
                <a:latin typeface="Calibri" panose="020F0502020204030204" pitchFamily="34" charset="0"/>
                <a:cs typeface="Calibri" panose="020F0502020204030204" pitchFamily="34" charset="0"/>
              </a:rPr>
              <a:t>Approximately </a:t>
            </a:r>
            <a:r>
              <a:rPr lang="en-CA" sz="2600" b="1" dirty="0" smtClean="0">
                <a:solidFill>
                  <a:schemeClr val="accent1"/>
                </a:solidFill>
                <a:latin typeface="Calibri" panose="020F0502020204030204" pitchFamily="34" charset="0"/>
                <a:cs typeface="Calibri" panose="020F0502020204030204" pitchFamily="34" charset="0"/>
              </a:rPr>
              <a:t>20-30%</a:t>
            </a:r>
            <a:r>
              <a:rPr lang="en-CA" sz="2600" dirty="0" smtClean="0">
                <a:latin typeface="Calibri" panose="020F0502020204030204" pitchFamily="34" charset="0"/>
                <a:cs typeface="Calibri" panose="020F0502020204030204" pitchFamily="34" charset="0"/>
              </a:rPr>
              <a:t> </a:t>
            </a:r>
            <a:r>
              <a:rPr lang="en-CA" sz="2600" dirty="0" smtClean="0">
                <a:solidFill>
                  <a:schemeClr val="tx1"/>
                </a:solidFill>
                <a:latin typeface="Calibri" panose="020F0502020204030204" pitchFamily="34" charset="0"/>
                <a:cs typeface="Calibri" panose="020F0502020204030204" pitchFamily="34" charset="0"/>
              </a:rPr>
              <a:t>of traffic could be diverted around town</a:t>
            </a:r>
          </a:p>
          <a:p>
            <a:pPr marL="1076325">
              <a:lnSpc>
                <a:spcPct val="100000"/>
              </a:lnSpc>
              <a:spcAft>
                <a:spcPts val="1200"/>
              </a:spcAft>
            </a:pPr>
            <a:r>
              <a:rPr lang="en-CA" sz="2600" dirty="0" smtClean="0">
                <a:solidFill>
                  <a:schemeClr val="tx1"/>
                </a:solidFill>
                <a:latin typeface="Calibri" panose="020F0502020204030204" pitchFamily="34" charset="0"/>
                <a:cs typeface="Calibri" panose="020F0502020204030204" pitchFamily="34" charset="0"/>
              </a:rPr>
              <a:t>Approximately</a:t>
            </a:r>
            <a:r>
              <a:rPr lang="en-CA" sz="2600" dirty="0" smtClean="0">
                <a:latin typeface="Calibri" panose="020F0502020204030204" pitchFamily="34" charset="0"/>
                <a:cs typeface="Calibri" panose="020F0502020204030204" pitchFamily="34" charset="0"/>
              </a:rPr>
              <a:t> </a:t>
            </a:r>
            <a:r>
              <a:rPr lang="en-CA" sz="2600" b="1" dirty="0" smtClean="0">
                <a:solidFill>
                  <a:schemeClr val="accent6"/>
                </a:solidFill>
                <a:latin typeface="Calibri" panose="020F0502020204030204" pitchFamily="34" charset="0"/>
                <a:cs typeface="Calibri" panose="020F0502020204030204" pitchFamily="34" charset="0"/>
              </a:rPr>
              <a:t>40-50% </a:t>
            </a:r>
            <a:r>
              <a:rPr lang="en-CA" sz="2600" dirty="0" smtClean="0">
                <a:solidFill>
                  <a:schemeClr val="tx1"/>
                </a:solidFill>
                <a:latin typeface="Calibri" panose="020F0502020204030204" pitchFamily="34" charset="0"/>
                <a:cs typeface="Calibri" panose="020F0502020204030204" pitchFamily="34" charset="0"/>
              </a:rPr>
              <a:t>of traffic could be diverted on a second in-town bridge crossing.</a:t>
            </a:r>
          </a:p>
        </p:txBody>
      </p:sp>
      <p:sp>
        <p:nvSpPr>
          <p:cNvPr id="4" name="Slide Number Placeholder 3"/>
          <p:cNvSpPr>
            <a:spLocks noGrp="1"/>
          </p:cNvSpPr>
          <p:nvPr>
            <p:ph type="sldNum" sz="quarter" idx="11"/>
          </p:nvPr>
        </p:nvSpPr>
        <p:spPr>
          <a:xfrm>
            <a:off x="11802533" y="6332537"/>
            <a:ext cx="389467" cy="365125"/>
          </a:xfrm>
        </p:spPr>
        <p:txBody>
          <a:bodyPr/>
          <a:lstStyle/>
          <a:p>
            <a:r>
              <a:rPr lang="en-CA" dirty="0" smtClean="0"/>
              <a:t>11</a:t>
            </a:r>
            <a:endParaRPr lang="en-CA" dirty="0"/>
          </a:p>
        </p:txBody>
      </p:sp>
    </p:spTree>
    <p:extLst>
      <p:ext uri="{BB962C8B-B14F-4D97-AF65-F5344CB8AC3E}">
        <p14:creationId xmlns:p14="http://schemas.microsoft.com/office/powerpoint/2010/main" val="400851874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CA" dirty="0" smtClean="0">
                <a:latin typeface="Century Gothic" panose="020B0502020202020204" pitchFamily="34" charset="0"/>
              </a:rPr>
              <a:t>Traffic Improvements</a:t>
            </a:r>
            <a:endParaRPr lang="en-CA" dirty="0">
              <a:latin typeface="Century Gothic" panose="020B0502020202020204" pitchFamily="34" charset="0"/>
            </a:endParaRPr>
          </a:p>
        </p:txBody>
      </p:sp>
      <p:pic>
        <p:nvPicPr>
          <p:cNvPr id="11" name="Picture 10"/>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0" y="838200"/>
            <a:ext cx="5613400" cy="6019800"/>
          </a:xfrm>
          <a:prstGeom prst="rect">
            <a:avLst/>
          </a:prstGeom>
        </p:spPr>
      </p:pic>
      <p:sp>
        <p:nvSpPr>
          <p:cNvPr id="5" name="Content Placeholder 2"/>
          <p:cNvSpPr txBox="1">
            <a:spLocks/>
          </p:cNvSpPr>
          <p:nvPr/>
        </p:nvSpPr>
        <p:spPr>
          <a:xfrm>
            <a:off x="5827208" y="1088155"/>
            <a:ext cx="6096000" cy="526843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2400" b="1" dirty="0" smtClean="0">
                <a:solidFill>
                  <a:schemeClr val="tx1"/>
                </a:solidFill>
                <a:latin typeface="Calibri" panose="020F0502020204030204" pitchFamily="34" charset="0"/>
                <a:cs typeface="Calibri" panose="020F0502020204030204" pitchFamily="34" charset="0"/>
              </a:rPr>
              <a:t>Why are traffic improvements proposed?</a:t>
            </a:r>
          </a:p>
          <a:p>
            <a:r>
              <a:rPr lang="en-CA" sz="2400" dirty="0" smtClean="0">
                <a:solidFill>
                  <a:schemeClr val="tx1"/>
                </a:solidFill>
                <a:latin typeface="Calibri" panose="020F0502020204030204" pitchFamily="34" charset="0"/>
                <a:cs typeface="Calibri" panose="020F0502020204030204" pitchFamily="34" charset="0"/>
              </a:rPr>
              <a:t>Land use and traffic operations at intersection of Helen and Lindsay Streets is primary issue.</a:t>
            </a:r>
          </a:p>
          <a:p>
            <a:r>
              <a:rPr lang="en-CA" sz="2400" dirty="0" smtClean="0">
                <a:solidFill>
                  <a:schemeClr val="tx1"/>
                </a:solidFill>
                <a:latin typeface="Calibri" panose="020F0502020204030204" pitchFamily="34" charset="0"/>
                <a:cs typeface="Calibri" panose="020F0502020204030204" pitchFamily="34" charset="0"/>
              </a:rPr>
              <a:t>Sobeys </a:t>
            </a:r>
            <a:r>
              <a:rPr lang="en-CA" sz="2400" dirty="0">
                <a:solidFill>
                  <a:schemeClr val="tx1"/>
                </a:solidFill>
                <a:latin typeface="Calibri" panose="020F0502020204030204" pitchFamily="34" charset="0"/>
                <a:cs typeface="Calibri" panose="020F0502020204030204" pitchFamily="34" charset="0"/>
              </a:rPr>
              <a:t>and Tim </a:t>
            </a:r>
            <a:r>
              <a:rPr lang="en-CA" sz="2400" dirty="0" smtClean="0">
                <a:solidFill>
                  <a:schemeClr val="tx1"/>
                </a:solidFill>
                <a:latin typeface="Calibri" panose="020F0502020204030204" pitchFamily="34" charset="0"/>
                <a:cs typeface="Calibri" panose="020F0502020204030204" pitchFamily="34" charset="0"/>
              </a:rPr>
              <a:t>Hortons </a:t>
            </a:r>
            <a:r>
              <a:rPr lang="en-CA" sz="2400" dirty="0">
                <a:solidFill>
                  <a:schemeClr val="tx1"/>
                </a:solidFill>
                <a:latin typeface="Calibri" panose="020F0502020204030204" pitchFamily="34" charset="0"/>
                <a:cs typeface="Calibri" panose="020F0502020204030204" pitchFamily="34" charset="0"/>
              </a:rPr>
              <a:t>expected to remain for the foreseeable </a:t>
            </a:r>
            <a:r>
              <a:rPr lang="en-CA" sz="2400" dirty="0" smtClean="0">
                <a:solidFill>
                  <a:schemeClr val="tx1"/>
                </a:solidFill>
                <a:latin typeface="Calibri" panose="020F0502020204030204" pitchFamily="34" charset="0"/>
                <a:cs typeface="Calibri" panose="020F0502020204030204" pitchFamily="34" charset="0"/>
              </a:rPr>
              <a:t>future.</a:t>
            </a:r>
            <a:endParaRPr lang="en-CA" sz="2400" dirty="0">
              <a:solidFill>
                <a:schemeClr val="tx1"/>
              </a:solidFill>
              <a:latin typeface="Calibri" panose="020F0502020204030204" pitchFamily="34" charset="0"/>
              <a:cs typeface="Calibri" panose="020F0502020204030204" pitchFamily="34" charset="0"/>
            </a:endParaRPr>
          </a:p>
          <a:p>
            <a:r>
              <a:rPr lang="en-CA" sz="2400" dirty="0" smtClean="0">
                <a:solidFill>
                  <a:schemeClr val="tx1"/>
                </a:solidFill>
                <a:latin typeface="Calibri" panose="020F0502020204030204" pitchFamily="34" charset="0"/>
                <a:cs typeface="Calibri" panose="020F0502020204030204" pitchFamily="34" charset="0"/>
              </a:rPr>
              <a:t>Opportunity to rethink how site access is provided and management of turning movements.</a:t>
            </a:r>
          </a:p>
          <a:p>
            <a:r>
              <a:rPr lang="en-CA" sz="2400" dirty="0" smtClean="0">
                <a:solidFill>
                  <a:schemeClr val="tx1"/>
                </a:solidFill>
                <a:latin typeface="Calibri" panose="020F0502020204030204" pitchFamily="34" charset="0"/>
                <a:cs typeface="Calibri" panose="020F0502020204030204" pitchFamily="34" charset="0"/>
              </a:rPr>
              <a:t>Traffic improvements can be progressed immediately.</a:t>
            </a:r>
          </a:p>
        </p:txBody>
      </p:sp>
      <p:sp>
        <p:nvSpPr>
          <p:cNvPr id="2" name="Slide Number Placeholder 1"/>
          <p:cNvSpPr>
            <a:spLocks noGrp="1"/>
          </p:cNvSpPr>
          <p:nvPr>
            <p:ph type="sldNum" sz="quarter" idx="11"/>
          </p:nvPr>
        </p:nvSpPr>
        <p:spPr/>
        <p:txBody>
          <a:bodyPr/>
          <a:lstStyle/>
          <a:p>
            <a:fld id="{7151117C-1423-4DD9-847C-E7CC0B1AAE9A}" type="slidenum">
              <a:rPr lang="en-CA" smtClean="0"/>
              <a:t>13</a:t>
            </a:fld>
            <a:endParaRPr lang="en-CA" dirty="0"/>
          </a:p>
        </p:txBody>
      </p:sp>
    </p:spTree>
    <p:extLst>
      <p:ext uri="{BB962C8B-B14F-4D97-AF65-F5344CB8AC3E}">
        <p14:creationId xmlns:p14="http://schemas.microsoft.com/office/powerpoint/2010/main" val="135474146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69801"/>
            <a:ext cx="11734800" cy="498598"/>
          </a:xfrm>
        </p:spPr>
        <p:txBody>
          <a:bodyPr/>
          <a:lstStyle/>
          <a:p>
            <a:r>
              <a:rPr lang="en-CA" dirty="0" smtClean="0">
                <a:latin typeface="Century Gothic" panose="020B0502020202020204" pitchFamily="34" charset="0"/>
              </a:rPr>
              <a:t>Traffic Operation Improvements</a:t>
            </a:r>
            <a:endParaRPr lang="en-CA" dirty="0">
              <a:latin typeface="Century Gothic" panose="020B0502020202020204" pitchFamily="34" charset="0"/>
            </a:endParaRPr>
          </a:p>
        </p:txBody>
      </p:sp>
      <p:sp>
        <p:nvSpPr>
          <p:cNvPr id="3" name="TextBox 2"/>
          <p:cNvSpPr txBox="1"/>
          <p:nvPr/>
        </p:nvSpPr>
        <p:spPr>
          <a:xfrm>
            <a:off x="94519" y="936388"/>
            <a:ext cx="6785603" cy="6447919"/>
          </a:xfrm>
          <a:prstGeom prst="rect">
            <a:avLst/>
          </a:prstGeom>
          <a:noFill/>
        </p:spPr>
        <p:txBody>
          <a:bodyPr wrap="square" rtlCol="0">
            <a:spAutoFit/>
          </a:bodyPr>
          <a:lstStyle/>
          <a:p>
            <a:pPr>
              <a:spcAft>
                <a:spcPts val="600"/>
              </a:spcAft>
            </a:pPr>
            <a:r>
              <a:rPr lang="en-CA" sz="2400" dirty="0" smtClean="0"/>
              <a:t>The traffic improvement options for the Helen Street </a:t>
            </a:r>
            <a:r>
              <a:rPr lang="en-CA" sz="2400" dirty="0"/>
              <a:t>and Lindsay </a:t>
            </a:r>
            <a:r>
              <a:rPr lang="en-CA" sz="2400" dirty="0" smtClean="0"/>
              <a:t>Street intersection examined were:</a:t>
            </a:r>
          </a:p>
          <a:p>
            <a:pPr marL="987425" indent="-285750">
              <a:buFont typeface="Arial" panose="020B0604020202020204" pitchFamily="34" charset="0"/>
              <a:buChar char="•"/>
            </a:pPr>
            <a:r>
              <a:rPr lang="en-CA" sz="2400" b="1" dirty="0"/>
              <a:t>Signal Changes</a:t>
            </a:r>
          </a:p>
          <a:p>
            <a:pPr marL="1501775" lvl="3" indent="-342900">
              <a:buFont typeface="Courier New" panose="02070309020205020404" pitchFamily="49" charset="0"/>
              <a:buChar char="o"/>
            </a:pPr>
            <a:r>
              <a:rPr lang="en-CA" sz="2400" dirty="0"/>
              <a:t>Optimising Signals</a:t>
            </a:r>
          </a:p>
          <a:p>
            <a:pPr marL="1501775" lvl="3" indent="-342900">
              <a:buFont typeface="Courier New" panose="02070309020205020404" pitchFamily="49" charset="0"/>
              <a:buChar char="o"/>
            </a:pPr>
            <a:r>
              <a:rPr lang="en-CA" sz="2400" dirty="0"/>
              <a:t>Provide new left turn </a:t>
            </a:r>
            <a:r>
              <a:rPr lang="en-CA" sz="2400" dirty="0" smtClean="0"/>
              <a:t>signals</a:t>
            </a:r>
          </a:p>
          <a:p>
            <a:pPr marL="987425" indent="-285750">
              <a:buFont typeface="Arial" panose="020B0604020202020204" pitchFamily="34" charset="0"/>
              <a:buChar char="•"/>
            </a:pPr>
            <a:r>
              <a:rPr lang="en-CA" sz="2400" b="1" dirty="0"/>
              <a:t>Access Control</a:t>
            </a:r>
          </a:p>
          <a:p>
            <a:pPr marL="1501775" lvl="3" indent="-342900">
              <a:buFont typeface="Courier New" panose="02070309020205020404" pitchFamily="49" charset="0"/>
              <a:buChar char="o"/>
            </a:pPr>
            <a:r>
              <a:rPr lang="en-CA" sz="2400" dirty="0"/>
              <a:t>Tim Hortons / Sobeys / Gas </a:t>
            </a:r>
            <a:r>
              <a:rPr lang="en-CA" sz="2400" dirty="0" smtClean="0"/>
              <a:t>Station</a:t>
            </a:r>
          </a:p>
          <a:p>
            <a:pPr marL="987425" indent="-285750">
              <a:buFont typeface="Arial" panose="020B0604020202020204" pitchFamily="34" charset="0"/>
              <a:buChar char="•"/>
            </a:pPr>
            <a:r>
              <a:rPr lang="en-CA" sz="2400" b="1" dirty="0"/>
              <a:t>Additional Capacity</a:t>
            </a:r>
          </a:p>
          <a:p>
            <a:pPr marL="1501775" lvl="3" indent="-342900">
              <a:buFont typeface="Courier New" panose="02070309020205020404" pitchFamily="49" charset="0"/>
              <a:buChar char="o"/>
            </a:pPr>
            <a:r>
              <a:rPr lang="en-CA" sz="2400" dirty="0"/>
              <a:t>Extend Storage Lanes</a:t>
            </a:r>
          </a:p>
          <a:p>
            <a:pPr marL="987425" lvl="2" indent="-285750">
              <a:buFont typeface="Arial" panose="020B0604020202020204" pitchFamily="34" charset="0"/>
              <a:buChar char="•"/>
            </a:pPr>
            <a:r>
              <a:rPr lang="en-CA" sz="2400" b="1" dirty="0"/>
              <a:t>Restrict Movements</a:t>
            </a:r>
          </a:p>
          <a:p>
            <a:pPr marL="1501775" lvl="3" indent="-342900">
              <a:buFont typeface="Courier New" panose="02070309020205020404" pitchFamily="49" charset="0"/>
              <a:buChar char="o"/>
            </a:pPr>
            <a:r>
              <a:rPr lang="en-CA" sz="2400" dirty="0"/>
              <a:t>Limit turning </a:t>
            </a:r>
            <a:r>
              <a:rPr lang="en-CA" sz="2400" dirty="0" smtClean="0"/>
              <a:t>movements</a:t>
            </a:r>
          </a:p>
          <a:p>
            <a:pPr marL="987425" lvl="1" indent="-285750">
              <a:buFont typeface="Arial" panose="020B0604020202020204" pitchFamily="34" charset="0"/>
              <a:buChar char="•"/>
            </a:pPr>
            <a:r>
              <a:rPr lang="en-CA" sz="2400" b="1" dirty="0">
                <a:solidFill>
                  <a:prstClr val="black"/>
                </a:solidFill>
              </a:rPr>
              <a:t>Potential to explore relocating some land uses </a:t>
            </a:r>
            <a:r>
              <a:rPr lang="en-CA" sz="2400" dirty="0">
                <a:solidFill>
                  <a:prstClr val="black"/>
                </a:solidFill>
              </a:rPr>
              <a:t>to improve traffic flow and access</a:t>
            </a:r>
          </a:p>
          <a:p>
            <a:pPr marL="1444625" lvl="3" indent="-285750">
              <a:buFont typeface="Arial" panose="020B0604020202020204" pitchFamily="34" charset="0"/>
              <a:buChar char="•"/>
            </a:pPr>
            <a:endParaRPr lang="en-CA" sz="2400" dirty="0" smtClean="0"/>
          </a:p>
          <a:p>
            <a:pPr marL="1444625" lvl="3" indent="-285750">
              <a:buFont typeface="Arial" panose="020B0604020202020204" pitchFamily="34" charset="0"/>
              <a:buChar char="•"/>
            </a:pPr>
            <a:endParaRPr lang="en-CA" sz="2400" dirty="0"/>
          </a:p>
          <a:p>
            <a:pPr marL="1444625" lvl="3" indent="-285750">
              <a:buFont typeface="Arial" panose="020B0604020202020204" pitchFamily="34" charset="0"/>
              <a:buChar char="•"/>
            </a:pPr>
            <a:endParaRPr lang="en-CA" sz="2400" dirty="0"/>
          </a:p>
          <a:p>
            <a:pPr>
              <a:spcAft>
                <a:spcPts val="600"/>
              </a:spcAft>
            </a:pPr>
            <a:endParaRPr lang="en-CA" sz="2400" dirty="0" smtClean="0"/>
          </a:p>
        </p:txBody>
      </p:sp>
      <p:pic>
        <p:nvPicPr>
          <p:cNvPr id="6" name="Picture 5" descr="Intersection of Helen Street and Lindsay Street" title="Traffic Improvements Photo"/>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6880123" y="840658"/>
            <a:ext cx="5311877" cy="6017341"/>
          </a:xfrm>
          <a:prstGeom prst="rect">
            <a:avLst/>
          </a:prstGeom>
        </p:spPr>
      </p:pic>
      <p:sp>
        <p:nvSpPr>
          <p:cNvPr id="17" name="TextBox 16"/>
          <p:cNvSpPr txBox="1"/>
          <p:nvPr/>
        </p:nvSpPr>
        <p:spPr>
          <a:xfrm>
            <a:off x="94518" y="6131335"/>
            <a:ext cx="6785603" cy="461665"/>
          </a:xfrm>
          <a:prstGeom prst="rect">
            <a:avLst/>
          </a:prstGeom>
          <a:noFill/>
        </p:spPr>
        <p:txBody>
          <a:bodyPr wrap="square" rtlCol="0">
            <a:spAutoFit/>
          </a:bodyPr>
          <a:lstStyle/>
          <a:p>
            <a:pPr>
              <a:spcAft>
                <a:spcPts val="600"/>
              </a:spcAft>
            </a:pPr>
            <a:r>
              <a:rPr lang="en-CA" sz="2400" b="1" dirty="0" smtClean="0">
                <a:solidFill>
                  <a:srgbClr val="0070C0"/>
                </a:solidFill>
              </a:rPr>
              <a:t>The Consulting Team studied more than 25 options. </a:t>
            </a:r>
          </a:p>
        </p:txBody>
      </p:sp>
    </p:spTree>
    <p:extLst>
      <p:ext uri="{BB962C8B-B14F-4D97-AF65-F5344CB8AC3E}">
        <p14:creationId xmlns:p14="http://schemas.microsoft.com/office/powerpoint/2010/main" val="134562605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Group 16"/>
          <p:cNvGrpSpPr>
            <a:grpSpLocks noChangeAspect="1"/>
          </p:cNvGrpSpPr>
          <p:nvPr/>
        </p:nvGrpSpPr>
        <p:grpSpPr>
          <a:xfrm>
            <a:off x="7382256" y="1194131"/>
            <a:ext cx="4748784" cy="4024046"/>
            <a:chOff x="4754880" y="859536"/>
            <a:chExt cx="4748784" cy="4024046"/>
          </a:xfrm>
        </p:grpSpPr>
        <p:pic>
          <p:nvPicPr>
            <p:cNvPr id="16" name="Content Placeholder 4"/>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4754880" y="908304"/>
              <a:ext cx="2566416" cy="3975278"/>
            </a:xfrm>
            <a:prstGeom prst="rect">
              <a:avLst/>
            </a:prstGeom>
          </p:spPr>
        </p:pic>
        <p:sp>
          <p:nvSpPr>
            <p:cNvPr id="4" name="Rectangle 3"/>
            <p:cNvSpPr/>
            <p:nvPr/>
          </p:nvSpPr>
          <p:spPr>
            <a:xfrm>
              <a:off x="8327136" y="859536"/>
              <a:ext cx="1176528" cy="108508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7" name="Rounded Rectangular Callout 26"/>
          <p:cNvSpPr/>
          <p:nvPr/>
        </p:nvSpPr>
        <p:spPr>
          <a:xfrm>
            <a:off x="10625328" y="1242899"/>
            <a:ext cx="1177205" cy="2963341"/>
          </a:xfrm>
          <a:prstGeom prst="wedgeRoundRectCallout">
            <a:avLst>
              <a:gd name="adj1" fmla="val -203112"/>
              <a:gd name="adj2" fmla="val -3740"/>
              <a:gd name="adj3" fmla="val 16667"/>
            </a:avLst>
          </a:prstGeom>
          <a:solidFill>
            <a:schemeClr val="bg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28600" y="169801"/>
            <a:ext cx="11734800" cy="498598"/>
          </a:xfrm>
        </p:spPr>
        <p:txBody>
          <a:bodyPr/>
          <a:lstStyle/>
          <a:p>
            <a:r>
              <a:rPr lang="en-CA" dirty="0" smtClean="0">
                <a:latin typeface="Century Gothic" panose="020B0502020202020204" pitchFamily="34" charset="0"/>
              </a:rPr>
              <a:t>Traffic Improvements</a:t>
            </a:r>
            <a:endParaRPr lang="en-CA" u="sng" dirty="0">
              <a:latin typeface="Century Gothic" panose="020B0502020202020204" pitchFamily="34" charset="0"/>
            </a:endParaRPr>
          </a:p>
        </p:txBody>
      </p:sp>
      <p:sp>
        <p:nvSpPr>
          <p:cNvPr id="7" name="Rectangle 2"/>
          <p:cNvSpPr>
            <a:spLocks noChangeArrowheads="1"/>
          </p:cNvSpPr>
          <p:nvPr/>
        </p:nvSpPr>
        <p:spPr bwMode="auto">
          <a:xfrm>
            <a:off x="228599" y="1471911"/>
            <a:ext cx="6696457" cy="34470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lvl="0"/>
            <a:r>
              <a:rPr lang="en-CA" sz="2800" b="1" dirty="0" smtClean="0">
                <a:latin typeface="+mn-lt"/>
              </a:rPr>
              <a:t>Signal </a:t>
            </a:r>
            <a:r>
              <a:rPr lang="en-CA" sz="2800" b="1" dirty="0">
                <a:latin typeface="+mn-lt"/>
              </a:rPr>
              <a:t>Changes </a:t>
            </a:r>
            <a:r>
              <a:rPr lang="en-CA" sz="2800" b="1" u="sng" dirty="0" smtClean="0">
                <a:latin typeface="+mn-lt"/>
              </a:rPr>
              <a:t>Alone</a:t>
            </a:r>
            <a:r>
              <a:rPr lang="en-CA" sz="2800" b="1" dirty="0" smtClean="0">
                <a:latin typeface="+mn-lt"/>
              </a:rPr>
              <a:t> Not Recommended</a:t>
            </a:r>
          </a:p>
          <a:p>
            <a:pPr lvl="0"/>
            <a:endParaRPr lang="en-CA" altLang="ja-JP" dirty="0">
              <a:latin typeface="+mn-lt"/>
              <a:ea typeface="Calibri" panose="020F0502020204030204" pitchFamily="34" charset="0"/>
              <a:cs typeface="Times New Roman" panose="02020603050405020304" pitchFamily="18" charset="0"/>
            </a:endParaRP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CA" altLang="ja-JP" sz="2400" b="0" i="0" u="none" strike="noStrike" cap="none" normalizeH="0" baseline="0" dirty="0" smtClean="0">
                <a:ln>
                  <a:noFill/>
                </a:ln>
                <a:solidFill>
                  <a:schemeClr val="tx1"/>
                </a:solidFill>
                <a:effectLst/>
                <a:latin typeface="+mn-lt"/>
                <a:ea typeface="Calibri" panose="020F0502020204030204" pitchFamily="34" charset="0"/>
                <a:cs typeface="Times New Roman" panose="02020603050405020304" pitchFamily="18" charset="0"/>
              </a:rPr>
              <a:t>2031 traffic volumes cannot be accommodated at intersection in current design. </a:t>
            </a:r>
            <a:endParaRPr lang="en-CA" altLang="ja-JP" sz="2400" dirty="0">
              <a:latin typeface="+mn-lt"/>
              <a:ea typeface="Calibri" panose="020F0502020204030204" pitchFamily="34" charset="0"/>
              <a:cs typeface="Times New Roman" panose="02020603050405020304" pitchFamily="18" charset="0"/>
            </a:endParaRPr>
          </a:p>
          <a:p>
            <a:pPr marL="742950" lvl="1" indent="-285750">
              <a:buFont typeface="Courier New" panose="02070309020205020404" pitchFamily="49" charset="0"/>
              <a:buChar char="o"/>
            </a:pPr>
            <a:endParaRPr lang="en-CA" sz="2000" dirty="0" smtClean="0">
              <a:latin typeface="+mn-lt"/>
            </a:endParaRPr>
          </a:p>
          <a:p>
            <a:pPr marL="742950" lvl="1" indent="-285750">
              <a:buFont typeface="Courier New" panose="02070309020205020404" pitchFamily="49" charset="0"/>
              <a:buChar char="o"/>
            </a:pPr>
            <a:r>
              <a:rPr lang="en-CA" sz="2000" dirty="0" smtClean="0">
                <a:latin typeface="+mn-lt"/>
              </a:rPr>
              <a:t>Green-time can be adjusted to favour a particular movement but causes problems elsewhere (Southbound (SB) </a:t>
            </a:r>
            <a:r>
              <a:rPr lang="en-CA" sz="2000" dirty="0">
                <a:latin typeface="+mn-lt"/>
              </a:rPr>
              <a:t>vehicle queues improved, but with additional queues on NB and EB approaches</a:t>
            </a:r>
            <a:r>
              <a:rPr lang="en-CA" sz="2000" dirty="0" smtClean="0">
                <a:latin typeface="+mn-lt"/>
              </a:rPr>
              <a:t>)</a:t>
            </a:r>
          </a:p>
          <a:p>
            <a:pPr marL="742950" lvl="1" indent="-285750">
              <a:buFont typeface="Arial" panose="020B0604020202020204" pitchFamily="34" charset="0"/>
              <a:buChar char="•"/>
            </a:pPr>
            <a:endParaRPr lang="en-CA" sz="2400" dirty="0">
              <a:latin typeface="+mn-lt"/>
            </a:endParaRPr>
          </a:p>
        </p:txBody>
      </p:sp>
      <p:sp>
        <p:nvSpPr>
          <p:cNvPr id="3" name="Slide Number Placeholder 2"/>
          <p:cNvSpPr>
            <a:spLocks noGrp="1"/>
          </p:cNvSpPr>
          <p:nvPr>
            <p:ph type="sldNum" sz="quarter" idx="11"/>
          </p:nvPr>
        </p:nvSpPr>
        <p:spPr/>
        <p:txBody>
          <a:bodyPr/>
          <a:lstStyle/>
          <a:p>
            <a:fld id="{7151117C-1423-4DD9-847C-E7CC0B1AAE9A}" type="slidenum">
              <a:rPr lang="en-CA" smtClean="0"/>
              <a:t>15</a:t>
            </a:fld>
            <a:endParaRPr lang="en-CA" dirty="0"/>
          </a:p>
        </p:txBody>
      </p:sp>
      <p:grpSp>
        <p:nvGrpSpPr>
          <p:cNvPr id="5" name="Group 4"/>
          <p:cNvGrpSpPr/>
          <p:nvPr/>
        </p:nvGrpSpPr>
        <p:grpSpPr>
          <a:xfrm>
            <a:off x="10856253" y="1455971"/>
            <a:ext cx="746670" cy="1877496"/>
            <a:chOff x="10545357" y="1114595"/>
            <a:chExt cx="746670" cy="1877496"/>
          </a:xfrm>
        </p:grpSpPr>
        <p:sp>
          <p:nvSpPr>
            <p:cNvPr id="6" name="Rounded Rectangle 5"/>
            <p:cNvSpPr/>
            <p:nvPr/>
          </p:nvSpPr>
          <p:spPr>
            <a:xfrm>
              <a:off x="10545357" y="1114595"/>
              <a:ext cx="746670" cy="1877496"/>
            </a:xfrm>
            <a:prstGeom prst="roundRect">
              <a:avLst/>
            </a:prstGeom>
            <a:solidFill>
              <a:srgbClr val="FEBE12"/>
            </a:solidFill>
            <a:ln w="12700" cap="flat" cmpd="sng" algn="ctr">
              <a:noFill/>
              <a:prstDash val="solid"/>
              <a:miter lim="800000"/>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8" name="Sun 7"/>
            <p:cNvSpPr/>
            <p:nvPr/>
          </p:nvSpPr>
          <p:spPr>
            <a:xfrm>
              <a:off x="10550086" y="2197624"/>
              <a:ext cx="731520" cy="731520"/>
            </a:xfrm>
            <a:prstGeom prst="sun">
              <a:avLst>
                <a:gd name="adj" fmla="val 36834"/>
              </a:avLst>
            </a:prstGeom>
            <a:solidFill>
              <a:srgbClr val="00B050"/>
            </a:solidFill>
            <a:ln w="12700" cap="flat" cmpd="sng" algn="ctr">
              <a:solidFill>
                <a:sysClr val="window" lastClr="FFFFFF">
                  <a:lumMod val="50000"/>
                </a:sys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nvGrpSpPr>
            <p:cNvPr id="9" name="Group 8"/>
            <p:cNvGrpSpPr/>
            <p:nvPr/>
          </p:nvGrpSpPr>
          <p:grpSpPr>
            <a:xfrm>
              <a:off x="10690092" y="1315241"/>
              <a:ext cx="457200" cy="1476204"/>
              <a:chOff x="10313602" y="2066870"/>
              <a:chExt cx="457200" cy="1476204"/>
            </a:xfrm>
          </p:grpSpPr>
          <p:sp>
            <p:nvSpPr>
              <p:cNvPr id="10" name="Oval 9"/>
              <p:cNvSpPr/>
              <p:nvPr/>
            </p:nvSpPr>
            <p:spPr>
              <a:xfrm>
                <a:off x="10313602" y="2066870"/>
                <a:ext cx="457200" cy="457200"/>
              </a:xfrm>
              <a:prstGeom prst="ellipse">
                <a:avLst/>
              </a:prstGeom>
              <a:solidFill>
                <a:srgbClr val="FF0000"/>
              </a:solidFill>
              <a:ln w="12700" cap="flat" cmpd="sng" algn="ctr">
                <a:solidFill>
                  <a:sysClr val="window" lastClr="FFFFFF">
                    <a:lumMod val="50000"/>
                  </a:sys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1" name="Oval 10"/>
              <p:cNvSpPr/>
              <p:nvPr/>
            </p:nvSpPr>
            <p:spPr>
              <a:xfrm>
                <a:off x="10313602" y="2576372"/>
                <a:ext cx="457200" cy="457200"/>
              </a:xfrm>
              <a:prstGeom prst="ellipse">
                <a:avLst/>
              </a:prstGeom>
              <a:solidFill>
                <a:srgbClr val="FEBE12">
                  <a:lumMod val="60000"/>
                  <a:lumOff val="40000"/>
                </a:srgbClr>
              </a:solidFill>
              <a:ln w="12700" cap="flat" cmpd="sng" algn="ctr">
                <a:solidFill>
                  <a:sysClr val="window" lastClr="FFFFFF">
                    <a:lumMod val="50000"/>
                  </a:sys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2" name="Oval 11"/>
              <p:cNvSpPr/>
              <p:nvPr/>
            </p:nvSpPr>
            <p:spPr>
              <a:xfrm>
                <a:off x="10313602" y="3085874"/>
                <a:ext cx="457200" cy="457200"/>
              </a:xfrm>
              <a:prstGeom prst="ellipse">
                <a:avLst/>
              </a:prstGeom>
              <a:solidFill>
                <a:srgbClr val="00B050"/>
              </a:solidFill>
              <a:ln w="12700" cap="flat" cmpd="sng" algn="ctr">
                <a:solidFill>
                  <a:sysClr val="window" lastClr="FFFFFF">
                    <a:lumMod val="50000"/>
                  </a:sys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sp>
        <p:nvSpPr>
          <p:cNvPr id="13" name="Rounded Rectangle 12"/>
          <p:cNvSpPr/>
          <p:nvPr/>
        </p:nvSpPr>
        <p:spPr>
          <a:xfrm>
            <a:off x="10863689" y="3361918"/>
            <a:ext cx="746670" cy="642469"/>
          </a:xfrm>
          <a:prstGeom prst="roundRect">
            <a:avLst/>
          </a:prstGeom>
          <a:solidFill>
            <a:srgbClr val="FEBE12"/>
          </a:solidFill>
          <a:ln w="12700" cap="flat" cmpd="sng" algn="ctr">
            <a:noFill/>
            <a:prstDash val="solid"/>
            <a:miter lim="800000"/>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4" name="Oval 13"/>
          <p:cNvSpPr/>
          <p:nvPr/>
        </p:nvSpPr>
        <p:spPr>
          <a:xfrm>
            <a:off x="11012708" y="3436720"/>
            <a:ext cx="457200" cy="457200"/>
          </a:xfrm>
          <a:prstGeom prst="ellipse">
            <a:avLst/>
          </a:prstGeom>
          <a:solidFill>
            <a:sysClr val="windowText" lastClr="000000"/>
          </a:solidFill>
          <a:ln w="12700" cap="flat" cmpd="sng" algn="ctr">
            <a:solidFill>
              <a:sysClr val="window" lastClr="FFFFFF">
                <a:lumMod val="50000"/>
              </a:sys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5" name="Right Arrow 14"/>
          <p:cNvSpPr/>
          <p:nvPr/>
        </p:nvSpPr>
        <p:spPr>
          <a:xfrm rot="10800000">
            <a:off x="11075381" y="3522116"/>
            <a:ext cx="312464" cy="274320"/>
          </a:xfrm>
          <a:prstGeom prst="rightArrow">
            <a:avLst>
              <a:gd name="adj1" fmla="val 34221"/>
              <a:gd name="adj2" fmla="val 46055"/>
            </a:avLst>
          </a:prstGeom>
          <a:solidFill>
            <a:srgbClr val="00B050"/>
          </a:solidFill>
          <a:ln w="12700" cap="flat" cmpd="sng" algn="ctr">
            <a:solidFill>
              <a:sysClr val="window" lastClr="FFFFFF">
                <a:lumMod val="50000"/>
              </a:sys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8" name="Up Arrow 17"/>
          <p:cNvSpPr/>
          <p:nvPr/>
        </p:nvSpPr>
        <p:spPr>
          <a:xfrm rot="11644116">
            <a:off x="8576414" y="1560790"/>
            <a:ext cx="703331" cy="945492"/>
          </a:xfrm>
          <a:prstGeom prst="upArrow">
            <a:avLst/>
          </a:prstGeom>
          <a:solidFill>
            <a:srgbClr val="92D050">
              <a:alpha val="50196"/>
            </a:srgb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18"/>
          <p:cNvSpPr/>
          <p:nvPr/>
        </p:nvSpPr>
        <p:spPr>
          <a:xfrm>
            <a:off x="7400544" y="2609056"/>
            <a:ext cx="1085088" cy="213391"/>
          </a:xfrm>
          <a:custGeom>
            <a:avLst/>
            <a:gdLst>
              <a:gd name="connsiteX0" fmla="*/ 969264 w 969264"/>
              <a:gd name="connsiteY0" fmla="*/ 0 h 195072"/>
              <a:gd name="connsiteX1" fmla="*/ 548640 w 969264"/>
              <a:gd name="connsiteY1" fmla="*/ 30480 h 195072"/>
              <a:gd name="connsiteX2" fmla="*/ 0 w 969264"/>
              <a:gd name="connsiteY2" fmla="*/ 195072 h 195072"/>
              <a:gd name="connsiteX0" fmla="*/ 969264 w 969264"/>
              <a:gd name="connsiteY0" fmla="*/ 0 h 195072"/>
              <a:gd name="connsiteX1" fmla="*/ 0 w 969264"/>
              <a:gd name="connsiteY1" fmla="*/ 195072 h 195072"/>
              <a:gd name="connsiteX0" fmla="*/ 1085088 w 1085088"/>
              <a:gd name="connsiteY0" fmla="*/ 0 h 213360"/>
              <a:gd name="connsiteX1" fmla="*/ 0 w 1085088"/>
              <a:gd name="connsiteY1" fmla="*/ 213360 h 213360"/>
              <a:gd name="connsiteX0" fmla="*/ 1085088 w 1085088"/>
              <a:gd name="connsiteY0" fmla="*/ 0 h 213360"/>
              <a:gd name="connsiteX1" fmla="*/ 0 w 1085088"/>
              <a:gd name="connsiteY1" fmla="*/ 213360 h 213360"/>
              <a:gd name="connsiteX0" fmla="*/ 1085088 w 1085088"/>
              <a:gd name="connsiteY0" fmla="*/ 31 h 213391"/>
              <a:gd name="connsiteX1" fmla="*/ 0 w 1085088"/>
              <a:gd name="connsiteY1" fmla="*/ 213391 h 213391"/>
            </a:gdLst>
            <a:ahLst/>
            <a:cxnLst>
              <a:cxn ang="0">
                <a:pos x="connsiteX0" y="connsiteY0"/>
              </a:cxn>
              <a:cxn ang="0">
                <a:pos x="connsiteX1" y="connsiteY1"/>
              </a:cxn>
            </a:cxnLst>
            <a:rect l="l" t="t" r="r" b="b"/>
            <a:pathLst>
              <a:path w="1085088" h="213391">
                <a:moveTo>
                  <a:pt x="1085088" y="31"/>
                </a:moveTo>
                <a:cubicBezTo>
                  <a:pt x="723392" y="-2001"/>
                  <a:pt x="422656" y="93503"/>
                  <a:pt x="0" y="213391"/>
                </a:cubicBezTo>
              </a:path>
            </a:pathLst>
          </a:custGeom>
          <a:noFill/>
          <a:ln w="76200">
            <a:solidFill>
              <a:srgbClr val="FF2929"/>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19"/>
          <p:cNvSpPr/>
          <p:nvPr/>
        </p:nvSpPr>
        <p:spPr>
          <a:xfrm>
            <a:off x="7936992" y="2901696"/>
            <a:ext cx="786384" cy="1603248"/>
          </a:xfrm>
          <a:custGeom>
            <a:avLst/>
            <a:gdLst>
              <a:gd name="connsiteX0" fmla="*/ 786384 w 786384"/>
              <a:gd name="connsiteY0" fmla="*/ 0 h 1603248"/>
              <a:gd name="connsiteX1" fmla="*/ 0 w 786384"/>
              <a:gd name="connsiteY1" fmla="*/ 1603248 h 1603248"/>
            </a:gdLst>
            <a:ahLst/>
            <a:cxnLst>
              <a:cxn ang="0">
                <a:pos x="connsiteX0" y="connsiteY0"/>
              </a:cxn>
              <a:cxn ang="0">
                <a:pos x="connsiteX1" y="connsiteY1"/>
              </a:cxn>
            </a:cxnLst>
            <a:rect l="l" t="t" r="r" b="b"/>
            <a:pathLst>
              <a:path w="786384" h="1603248">
                <a:moveTo>
                  <a:pt x="786384" y="0"/>
                </a:moveTo>
                <a:lnTo>
                  <a:pt x="0" y="1603248"/>
                </a:lnTo>
              </a:path>
            </a:pathLst>
          </a:custGeom>
          <a:noFill/>
          <a:ln w="76200">
            <a:solidFill>
              <a:srgbClr val="FF2929"/>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p:cNvSpPr txBox="1"/>
          <p:nvPr/>
        </p:nvSpPr>
        <p:spPr>
          <a:xfrm>
            <a:off x="8984271" y="2838129"/>
            <a:ext cx="1104407" cy="430887"/>
          </a:xfrm>
          <a:prstGeom prst="rect">
            <a:avLst/>
          </a:prstGeom>
          <a:noFill/>
        </p:spPr>
        <p:txBody>
          <a:bodyPr wrap="square" rtlCol="0">
            <a:spAutoFit/>
          </a:bodyPr>
          <a:lstStyle/>
          <a:p>
            <a:pPr algn="ctr"/>
            <a:r>
              <a:rPr lang="en-US" sz="1100" b="1" dirty="0" err="1" smtClean="0"/>
              <a:t>Sobey’s</a:t>
            </a:r>
            <a:r>
              <a:rPr lang="en-US" sz="1100" b="1" dirty="0" smtClean="0"/>
              <a:t> </a:t>
            </a:r>
          </a:p>
          <a:p>
            <a:pPr algn="ctr"/>
            <a:r>
              <a:rPr lang="en-US" sz="1100" b="1" dirty="0" smtClean="0"/>
              <a:t>Tim Hortons</a:t>
            </a:r>
            <a:endParaRPr lang="en-US" sz="1100" b="1" dirty="0"/>
          </a:p>
        </p:txBody>
      </p:sp>
      <p:sp>
        <p:nvSpPr>
          <p:cNvPr id="22" name="TextBox 21"/>
          <p:cNvSpPr txBox="1"/>
          <p:nvPr/>
        </p:nvSpPr>
        <p:spPr>
          <a:xfrm rot="1529931">
            <a:off x="9612159" y="4342281"/>
            <a:ext cx="1104407" cy="261610"/>
          </a:xfrm>
          <a:prstGeom prst="rect">
            <a:avLst/>
          </a:prstGeom>
          <a:noFill/>
        </p:spPr>
        <p:txBody>
          <a:bodyPr wrap="square" rtlCol="0">
            <a:spAutoFit/>
          </a:bodyPr>
          <a:lstStyle/>
          <a:p>
            <a:pPr algn="ctr"/>
            <a:r>
              <a:rPr lang="en-US" sz="1100" b="1" dirty="0" smtClean="0"/>
              <a:t>Elliot St</a:t>
            </a:r>
            <a:endParaRPr lang="en-US" sz="1100" b="1" dirty="0"/>
          </a:p>
        </p:txBody>
      </p:sp>
      <p:sp>
        <p:nvSpPr>
          <p:cNvPr id="23" name="TextBox 22"/>
          <p:cNvSpPr txBox="1"/>
          <p:nvPr/>
        </p:nvSpPr>
        <p:spPr>
          <a:xfrm rot="20833461">
            <a:off x="7183721" y="2439940"/>
            <a:ext cx="1104407" cy="261610"/>
          </a:xfrm>
          <a:prstGeom prst="rect">
            <a:avLst/>
          </a:prstGeom>
          <a:noFill/>
        </p:spPr>
        <p:txBody>
          <a:bodyPr wrap="square" rtlCol="0">
            <a:spAutoFit/>
          </a:bodyPr>
          <a:lstStyle/>
          <a:p>
            <a:pPr algn="ctr"/>
            <a:r>
              <a:rPr lang="en-US" sz="1100" b="1" dirty="0" smtClean="0"/>
              <a:t>Helen St</a:t>
            </a:r>
            <a:endParaRPr lang="en-US" sz="1100" b="1" dirty="0"/>
          </a:p>
        </p:txBody>
      </p:sp>
      <p:sp>
        <p:nvSpPr>
          <p:cNvPr id="24" name="TextBox 23"/>
          <p:cNvSpPr txBox="1"/>
          <p:nvPr/>
        </p:nvSpPr>
        <p:spPr>
          <a:xfrm rot="17783086">
            <a:off x="7107420" y="4730754"/>
            <a:ext cx="1104407" cy="261610"/>
          </a:xfrm>
          <a:prstGeom prst="rect">
            <a:avLst/>
          </a:prstGeom>
          <a:noFill/>
        </p:spPr>
        <p:txBody>
          <a:bodyPr wrap="square" rtlCol="0">
            <a:spAutoFit/>
          </a:bodyPr>
          <a:lstStyle/>
          <a:p>
            <a:pPr algn="ctr"/>
            <a:r>
              <a:rPr lang="en-US" sz="1100" b="1" dirty="0" smtClean="0"/>
              <a:t>Lindsay St</a:t>
            </a:r>
            <a:endParaRPr lang="en-US" sz="1100" b="1" dirty="0"/>
          </a:p>
        </p:txBody>
      </p:sp>
      <p:sp>
        <p:nvSpPr>
          <p:cNvPr id="25" name="TextBox 24"/>
          <p:cNvSpPr txBox="1"/>
          <p:nvPr/>
        </p:nvSpPr>
        <p:spPr>
          <a:xfrm>
            <a:off x="8432067" y="1056762"/>
            <a:ext cx="1104407" cy="261610"/>
          </a:xfrm>
          <a:prstGeom prst="rect">
            <a:avLst/>
          </a:prstGeom>
          <a:noFill/>
        </p:spPr>
        <p:txBody>
          <a:bodyPr wrap="square" rtlCol="0">
            <a:spAutoFit/>
          </a:bodyPr>
          <a:lstStyle/>
          <a:p>
            <a:pPr algn="ctr"/>
            <a:r>
              <a:rPr lang="en-US" sz="1100" b="1" dirty="0" smtClean="0"/>
              <a:t>Bridge</a:t>
            </a:r>
            <a:endParaRPr lang="en-US" sz="1100" b="1" dirty="0"/>
          </a:p>
        </p:txBody>
      </p:sp>
      <p:sp>
        <p:nvSpPr>
          <p:cNvPr id="26" name="Octagon 25"/>
          <p:cNvSpPr/>
          <p:nvPr/>
        </p:nvSpPr>
        <p:spPr>
          <a:xfrm>
            <a:off x="8516112" y="3436771"/>
            <a:ext cx="182880" cy="184253"/>
          </a:xfrm>
          <a:prstGeom prst="octagon">
            <a:avLst/>
          </a:prstGeom>
          <a:solidFill>
            <a:srgbClr val="FF0000"/>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3474326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69801"/>
            <a:ext cx="11734800" cy="498598"/>
          </a:xfrm>
        </p:spPr>
        <p:txBody>
          <a:bodyPr/>
          <a:lstStyle/>
          <a:p>
            <a:r>
              <a:rPr lang="en-CA" dirty="0">
                <a:latin typeface="Century Gothic" panose="020B0502020202020204" pitchFamily="34" charset="0"/>
              </a:rPr>
              <a:t>Traffic </a:t>
            </a:r>
            <a:r>
              <a:rPr lang="en-CA" dirty="0" smtClean="0">
                <a:latin typeface="Century Gothic" panose="020B0502020202020204" pitchFamily="34" charset="0"/>
              </a:rPr>
              <a:t>Improvements</a:t>
            </a:r>
            <a:endParaRPr lang="en-CA" dirty="0">
              <a:latin typeface="Century Gothic" panose="020B0502020202020204" pitchFamily="34" charset="0"/>
            </a:endParaRPr>
          </a:p>
        </p:txBody>
      </p:sp>
      <p:sp>
        <p:nvSpPr>
          <p:cNvPr id="3" name="TextBox 2"/>
          <p:cNvSpPr txBox="1"/>
          <p:nvPr/>
        </p:nvSpPr>
        <p:spPr>
          <a:xfrm>
            <a:off x="364305" y="1906342"/>
            <a:ext cx="6511416" cy="1323439"/>
          </a:xfrm>
          <a:prstGeom prst="rect">
            <a:avLst/>
          </a:prstGeom>
          <a:noFill/>
        </p:spPr>
        <p:txBody>
          <a:bodyPr wrap="square" rtlCol="0">
            <a:spAutoFit/>
          </a:bodyPr>
          <a:lstStyle/>
          <a:p>
            <a:pPr marL="285750" indent="-285750">
              <a:buFont typeface="Arial" panose="020B0604020202020204" pitchFamily="34" charset="0"/>
              <a:buChar char="•"/>
            </a:pPr>
            <a:r>
              <a:rPr lang="en-CA" sz="1600" dirty="0" smtClean="0"/>
              <a:t>Roundabout alternative was evaluated </a:t>
            </a:r>
          </a:p>
          <a:p>
            <a:pPr marL="285750" indent="-285750">
              <a:buFont typeface="Arial" panose="020B0604020202020204" pitchFamily="34" charset="0"/>
              <a:buChar char="•"/>
            </a:pPr>
            <a:r>
              <a:rPr lang="en-CA" sz="1600" dirty="0" smtClean="0"/>
              <a:t>2-lane roundabout (constrained to 1 lane on North and East legs):</a:t>
            </a:r>
          </a:p>
          <a:p>
            <a:pPr marL="742950" lvl="1" indent="-285750">
              <a:buFont typeface="Arial" panose="020B0604020202020204" pitchFamily="34" charset="0"/>
              <a:buChar char="•"/>
            </a:pPr>
            <a:r>
              <a:rPr lang="en-CA" sz="1600" dirty="0" smtClean="0"/>
              <a:t>Volume to capacity ratios are above design guidelines (&gt; 85%)</a:t>
            </a:r>
          </a:p>
          <a:p>
            <a:pPr marL="742950" lvl="1" indent="-285750">
              <a:buFont typeface="Arial" panose="020B0604020202020204" pitchFamily="34" charset="0"/>
              <a:buChar char="•"/>
            </a:pPr>
            <a:r>
              <a:rPr lang="en-CA" sz="1600" dirty="0" smtClean="0"/>
              <a:t>Limited space</a:t>
            </a:r>
          </a:p>
          <a:p>
            <a:pPr marL="742950" lvl="1" indent="-285750">
              <a:buFont typeface="Arial" panose="020B0604020202020204" pitchFamily="34" charset="0"/>
              <a:buChar char="•"/>
            </a:pPr>
            <a:r>
              <a:rPr lang="en-CA" sz="1600" dirty="0" smtClean="0"/>
              <a:t>Property acquisition needed</a:t>
            </a:r>
          </a:p>
        </p:txBody>
      </p:sp>
      <p:pic>
        <p:nvPicPr>
          <p:cNvPr id="6" name="Picture 5" descr="C:\Users\DougGreen\AppData\Local\Temp\tmpB9B3\Image2.png"/>
          <p:cNvPicPr/>
          <p:nvPr/>
        </p:nvPicPr>
        <p:blipFill>
          <a:blip r:embed="rId3" cstate="email">
            <a:extLst>
              <a:ext uri="{28A0092B-C50C-407E-A947-70E740481C1C}">
                <a14:useLocalDpi xmlns:a14="http://schemas.microsoft.com/office/drawing/2010/main"/>
              </a:ext>
            </a:extLst>
          </a:blip>
          <a:srcRect/>
          <a:stretch>
            <a:fillRect/>
          </a:stretch>
        </p:blipFill>
        <p:spPr bwMode="auto">
          <a:xfrm>
            <a:off x="7337261" y="1514636"/>
            <a:ext cx="4532932" cy="4558260"/>
          </a:xfrm>
          <a:prstGeom prst="rect">
            <a:avLst/>
          </a:prstGeom>
          <a:noFill/>
          <a:ln>
            <a:noFill/>
          </a:ln>
        </p:spPr>
      </p:pic>
      <p:graphicFrame>
        <p:nvGraphicFramePr>
          <p:cNvPr id="7" name="Table 6"/>
          <p:cNvGraphicFramePr>
            <a:graphicFrameLocks noGrp="1"/>
          </p:cNvGraphicFramePr>
          <p:nvPr>
            <p:extLst/>
          </p:nvPr>
        </p:nvGraphicFramePr>
        <p:xfrm>
          <a:off x="7244054" y="910679"/>
          <a:ext cx="4448577" cy="981456"/>
        </p:xfrm>
        <a:graphic>
          <a:graphicData uri="http://schemas.openxmlformats.org/drawingml/2006/table">
            <a:tbl>
              <a:tblPr firstRow="1" firstCol="1" bandRow="1">
                <a:tableStyleId>{5C22544A-7EE6-4342-B048-85BDC9FD1C3A}</a:tableStyleId>
              </a:tblPr>
              <a:tblGrid>
                <a:gridCol w="700174">
                  <a:extLst>
                    <a:ext uri="{9D8B030D-6E8A-4147-A177-3AD203B41FA5}">
                      <a16:colId xmlns:a16="http://schemas.microsoft.com/office/drawing/2014/main" val="20000"/>
                    </a:ext>
                  </a:extLst>
                </a:gridCol>
                <a:gridCol w="778960">
                  <a:extLst>
                    <a:ext uri="{9D8B030D-6E8A-4147-A177-3AD203B41FA5}">
                      <a16:colId xmlns:a16="http://schemas.microsoft.com/office/drawing/2014/main" val="20001"/>
                    </a:ext>
                  </a:extLst>
                </a:gridCol>
                <a:gridCol w="669303">
                  <a:extLst>
                    <a:ext uri="{9D8B030D-6E8A-4147-A177-3AD203B41FA5}">
                      <a16:colId xmlns:a16="http://schemas.microsoft.com/office/drawing/2014/main" val="20002"/>
                    </a:ext>
                  </a:extLst>
                </a:gridCol>
                <a:gridCol w="622169">
                  <a:extLst>
                    <a:ext uri="{9D8B030D-6E8A-4147-A177-3AD203B41FA5}">
                      <a16:colId xmlns:a16="http://schemas.microsoft.com/office/drawing/2014/main" val="20003"/>
                    </a:ext>
                  </a:extLst>
                </a:gridCol>
                <a:gridCol w="565609">
                  <a:extLst>
                    <a:ext uri="{9D8B030D-6E8A-4147-A177-3AD203B41FA5}">
                      <a16:colId xmlns:a16="http://schemas.microsoft.com/office/drawing/2014/main" val="20004"/>
                    </a:ext>
                  </a:extLst>
                </a:gridCol>
                <a:gridCol w="1112362">
                  <a:extLst>
                    <a:ext uri="{9D8B030D-6E8A-4147-A177-3AD203B41FA5}">
                      <a16:colId xmlns:a16="http://schemas.microsoft.com/office/drawing/2014/main" val="20005"/>
                    </a:ext>
                  </a:extLst>
                </a:gridCol>
              </a:tblGrid>
              <a:tr h="402871">
                <a:tc>
                  <a:txBody>
                    <a:bodyPr/>
                    <a:lstStyle/>
                    <a:p>
                      <a:pPr algn="ctr">
                        <a:lnSpc>
                          <a:spcPct val="115000"/>
                        </a:lnSpc>
                        <a:spcAft>
                          <a:spcPts val="0"/>
                        </a:spcAft>
                      </a:pPr>
                      <a:r>
                        <a:rPr lang="en-CA" sz="1400" dirty="0">
                          <a:effectLst/>
                        </a:rPr>
                        <a:t> </a:t>
                      </a:r>
                      <a:endParaRPr lang="en-CA"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nchor="ctr"/>
                </a:tc>
                <a:tc>
                  <a:txBody>
                    <a:bodyPr/>
                    <a:lstStyle/>
                    <a:p>
                      <a:pPr algn="ctr">
                        <a:lnSpc>
                          <a:spcPct val="115000"/>
                        </a:lnSpc>
                        <a:spcAft>
                          <a:spcPts val="0"/>
                        </a:spcAft>
                      </a:pPr>
                      <a:r>
                        <a:rPr lang="en-CA" sz="1400" dirty="0">
                          <a:effectLst/>
                        </a:rPr>
                        <a:t>South Leg</a:t>
                      </a:r>
                      <a:endParaRPr lang="en-CA"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nchor="ctr"/>
                </a:tc>
                <a:tc>
                  <a:txBody>
                    <a:bodyPr/>
                    <a:lstStyle/>
                    <a:p>
                      <a:pPr algn="ctr">
                        <a:lnSpc>
                          <a:spcPct val="115000"/>
                        </a:lnSpc>
                        <a:spcAft>
                          <a:spcPts val="0"/>
                        </a:spcAft>
                      </a:pPr>
                      <a:r>
                        <a:rPr lang="en-CA" sz="1400" dirty="0">
                          <a:effectLst/>
                        </a:rPr>
                        <a:t>East Leg</a:t>
                      </a:r>
                      <a:endParaRPr lang="en-CA"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nchor="ctr"/>
                </a:tc>
                <a:tc>
                  <a:txBody>
                    <a:bodyPr/>
                    <a:lstStyle/>
                    <a:p>
                      <a:pPr algn="ctr">
                        <a:lnSpc>
                          <a:spcPct val="115000"/>
                        </a:lnSpc>
                        <a:spcAft>
                          <a:spcPts val="0"/>
                        </a:spcAft>
                      </a:pPr>
                      <a:r>
                        <a:rPr lang="en-CA" sz="1400" dirty="0">
                          <a:effectLst/>
                        </a:rPr>
                        <a:t>North Leg</a:t>
                      </a:r>
                      <a:endParaRPr lang="en-CA"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nchor="ctr"/>
                </a:tc>
                <a:tc>
                  <a:txBody>
                    <a:bodyPr/>
                    <a:lstStyle/>
                    <a:p>
                      <a:pPr algn="ctr">
                        <a:lnSpc>
                          <a:spcPct val="115000"/>
                        </a:lnSpc>
                        <a:spcAft>
                          <a:spcPts val="0"/>
                        </a:spcAft>
                      </a:pPr>
                      <a:r>
                        <a:rPr lang="en-CA" sz="1400">
                          <a:effectLst/>
                        </a:rPr>
                        <a:t>West Leg</a:t>
                      </a:r>
                      <a:endParaRPr lang="en-CA" sz="14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nchor="ctr"/>
                </a:tc>
                <a:tc>
                  <a:txBody>
                    <a:bodyPr/>
                    <a:lstStyle/>
                    <a:p>
                      <a:pPr algn="ctr">
                        <a:lnSpc>
                          <a:spcPct val="115000"/>
                        </a:lnSpc>
                        <a:spcAft>
                          <a:spcPts val="0"/>
                        </a:spcAft>
                      </a:pPr>
                      <a:r>
                        <a:rPr lang="en-CA" sz="1400" dirty="0">
                          <a:effectLst/>
                        </a:rPr>
                        <a:t>Intersection</a:t>
                      </a:r>
                      <a:endParaRPr lang="en-CA"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nchor="ctr"/>
                </a:tc>
                <a:extLst>
                  <a:ext uri="{0D108BD9-81ED-4DB2-BD59-A6C34878D82A}">
                    <a16:rowId xmlns:a16="http://schemas.microsoft.com/office/drawing/2014/main" val="10000"/>
                  </a:ext>
                </a:extLst>
              </a:tr>
              <a:tr h="0">
                <a:tc>
                  <a:txBody>
                    <a:bodyPr/>
                    <a:lstStyle/>
                    <a:p>
                      <a:pPr algn="ctr">
                        <a:lnSpc>
                          <a:spcPct val="115000"/>
                        </a:lnSpc>
                        <a:spcAft>
                          <a:spcPts val="0"/>
                        </a:spcAft>
                      </a:pPr>
                      <a:r>
                        <a:rPr lang="en-CA" sz="1400" dirty="0">
                          <a:effectLst/>
                        </a:rPr>
                        <a:t>V/C Ratio</a:t>
                      </a:r>
                      <a:endParaRPr lang="en-CA"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nchor="ctr"/>
                </a:tc>
                <a:tc>
                  <a:txBody>
                    <a:bodyPr/>
                    <a:lstStyle/>
                    <a:p>
                      <a:pPr algn="ctr">
                        <a:lnSpc>
                          <a:spcPct val="115000"/>
                        </a:lnSpc>
                        <a:spcAft>
                          <a:spcPts val="0"/>
                        </a:spcAft>
                      </a:pPr>
                      <a:r>
                        <a:rPr lang="en-CA" sz="1400" dirty="0">
                          <a:effectLst/>
                        </a:rPr>
                        <a:t>0.91</a:t>
                      </a:r>
                      <a:endParaRPr lang="en-CA"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nchor="ctr"/>
                </a:tc>
                <a:tc>
                  <a:txBody>
                    <a:bodyPr/>
                    <a:lstStyle/>
                    <a:p>
                      <a:pPr algn="ctr">
                        <a:lnSpc>
                          <a:spcPct val="115000"/>
                        </a:lnSpc>
                        <a:spcAft>
                          <a:spcPts val="0"/>
                        </a:spcAft>
                      </a:pPr>
                      <a:r>
                        <a:rPr lang="en-CA" sz="1400" dirty="0">
                          <a:effectLst/>
                        </a:rPr>
                        <a:t>0.70</a:t>
                      </a:r>
                      <a:endParaRPr lang="en-CA"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nchor="ctr"/>
                </a:tc>
                <a:tc>
                  <a:txBody>
                    <a:bodyPr/>
                    <a:lstStyle/>
                    <a:p>
                      <a:pPr algn="ctr">
                        <a:lnSpc>
                          <a:spcPct val="115000"/>
                        </a:lnSpc>
                        <a:spcAft>
                          <a:spcPts val="0"/>
                        </a:spcAft>
                      </a:pPr>
                      <a:r>
                        <a:rPr lang="en-CA" sz="1400" dirty="0">
                          <a:effectLst/>
                        </a:rPr>
                        <a:t>0.86</a:t>
                      </a:r>
                      <a:endParaRPr lang="en-CA"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nchor="ctr"/>
                </a:tc>
                <a:tc>
                  <a:txBody>
                    <a:bodyPr/>
                    <a:lstStyle/>
                    <a:p>
                      <a:pPr algn="ctr">
                        <a:lnSpc>
                          <a:spcPct val="115000"/>
                        </a:lnSpc>
                        <a:spcAft>
                          <a:spcPts val="0"/>
                        </a:spcAft>
                      </a:pPr>
                      <a:r>
                        <a:rPr lang="en-CA" sz="1400" dirty="0">
                          <a:effectLst/>
                        </a:rPr>
                        <a:t>0.62</a:t>
                      </a:r>
                      <a:endParaRPr lang="en-CA"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nchor="ctr"/>
                </a:tc>
                <a:tc>
                  <a:txBody>
                    <a:bodyPr/>
                    <a:lstStyle/>
                    <a:p>
                      <a:pPr algn="ctr">
                        <a:lnSpc>
                          <a:spcPct val="115000"/>
                        </a:lnSpc>
                        <a:spcAft>
                          <a:spcPts val="0"/>
                        </a:spcAft>
                      </a:pPr>
                      <a:r>
                        <a:rPr lang="en-CA" sz="1400" dirty="0">
                          <a:effectLst/>
                        </a:rPr>
                        <a:t>0.91</a:t>
                      </a:r>
                      <a:endParaRPr lang="en-CA"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nchor="ctr"/>
                </a:tc>
                <a:extLst>
                  <a:ext uri="{0D108BD9-81ED-4DB2-BD59-A6C34878D82A}">
                    <a16:rowId xmlns:a16="http://schemas.microsoft.com/office/drawing/2014/main" val="10001"/>
                  </a:ext>
                </a:extLst>
              </a:tr>
            </a:tbl>
          </a:graphicData>
        </a:graphic>
      </p:graphicFrame>
      <p:pic>
        <p:nvPicPr>
          <p:cNvPr id="9" name="Picture 8"/>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977949" y="6072896"/>
            <a:ext cx="3985451" cy="785104"/>
          </a:xfrm>
          <a:prstGeom prst="rect">
            <a:avLst/>
          </a:prstGeom>
        </p:spPr>
      </p:pic>
      <p:sp>
        <p:nvSpPr>
          <p:cNvPr id="4" name="Rectangle 3"/>
          <p:cNvSpPr/>
          <p:nvPr/>
        </p:nvSpPr>
        <p:spPr>
          <a:xfrm>
            <a:off x="84403" y="998606"/>
            <a:ext cx="5774209" cy="954107"/>
          </a:xfrm>
          <a:prstGeom prst="rect">
            <a:avLst/>
          </a:prstGeom>
        </p:spPr>
        <p:txBody>
          <a:bodyPr wrap="none">
            <a:spAutoFit/>
          </a:bodyPr>
          <a:lstStyle/>
          <a:p>
            <a:r>
              <a:rPr lang="en-CA" sz="2800" b="1" dirty="0"/>
              <a:t>Roundabout at Helen / Lindsay </a:t>
            </a:r>
            <a:r>
              <a:rPr lang="en-CA" sz="2800" b="1" dirty="0" smtClean="0"/>
              <a:t>Street</a:t>
            </a:r>
            <a:br>
              <a:rPr lang="en-CA" sz="2800" b="1" dirty="0" smtClean="0"/>
            </a:br>
            <a:r>
              <a:rPr lang="en-CA" sz="2800" b="1" dirty="0" smtClean="0"/>
              <a:t>Not Recommended</a:t>
            </a:r>
            <a:endParaRPr lang="en-CA" sz="2800" b="1" dirty="0"/>
          </a:p>
        </p:txBody>
      </p:sp>
      <p:grpSp>
        <p:nvGrpSpPr>
          <p:cNvPr id="12" name="Group 11"/>
          <p:cNvGrpSpPr/>
          <p:nvPr/>
        </p:nvGrpSpPr>
        <p:grpSpPr>
          <a:xfrm>
            <a:off x="843046" y="3287302"/>
            <a:ext cx="5092214" cy="3289955"/>
            <a:chOff x="843046" y="3287302"/>
            <a:chExt cx="5092214" cy="3289955"/>
          </a:xfrm>
        </p:grpSpPr>
        <p:pic>
          <p:nvPicPr>
            <p:cNvPr id="5" name="Picture 4"/>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843046" y="3287302"/>
              <a:ext cx="5092214" cy="3289955"/>
            </a:xfrm>
            <a:prstGeom prst="rect">
              <a:avLst/>
            </a:prstGeom>
          </p:spPr>
        </p:pic>
        <p:cxnSp>
          <p:nvCxnSpPr>
            <p:cNvPr id="11" name="Straight Arrow Connector 10"/>
            <p:cNvCxnSpPr/>
            <p:nvPr/>
          </p:nvCxnSpPr>
          <p:spPr>
            <a:xfrm flipV="1">
              <a:off x="2883777" y="4812783"/>
              <a:ext cx="801500" cy="7144"/>
            </a:xfrm>
            <a:prstGeom prst="straightConnector1">
              <a:avLst/>
            </a:prstGeom>
            <a:ln>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2883777" y="4793779"/>
              <a:ext cx="816570" cy="276999"/>
            </a:xfrm>
            <a:prstGeom prst="rect">
              <a:avLst/>
            </a:prstGeom>
            <a:noFill/>
          </p:spPr>
          <p:txBody>
            <a:bodyPr wrap="none" rtlCol="0">
              <a:spAutoFit/>
            </a:bodyPr>
            <a:lstStyle/>
            <a:p>
              <a:r>
                <a:rPr lang="en-CA" sz="1200" dirty="0" smtClean="0"/>
                <a:t>46 metres</a:t>
              </a:r>
              <a:endParaRPr lang="en-CA" sz="1200" dirty="0"/>
            </a:p>
          </p:txBody>
        </p:sp>
      </p:grpSp>
      <p:sp>
        <p:nvSpPr>
          <p:cNvPr id="8" name="Slide Number Placeholder 7"/>
          <p:cNvSpPr>
            <a:spLocks noGrp="1"/>
          </p:cNvSpPr>
          <p:nvPr>
            <p:ph type="sldNum" sz="quarter" idx="11"/>
          </p:nvPr>
        </p:nvSpPr>
        <p:spPr/>
        <p:txBody>
          <a:bodyPr/>
          <a:lstStyle/>
          <a:p>
            <a:fld id="{7151117C-1423-4DD9-847C-E7CC0B1AAE9A}" type="slidenum">
              <a:rPr lang="en-CA" smtClean="0"/>
              <a:t>16</a:t>
            </a:fld>
            <a:endParaRPr lang="en-CA" dirty="0"/>
          </a:p>
        </p:txBody>
      </p:sp>
    </p:spTree>
    <p:extLst>
      <p:ext uri="{BB962C8B-B14F-4D97-AF65-F5344CB8AC3E}">
        <p14:creationId xmlns:p14="http://schemas.microsoft.com/office/powerpoint/2010/main" val="51629678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39050"/>
            <a:ext cx="11734800" cy="360099"/>
          </a:xfrm>
        </p:spPr>
        <p:txBody>
          <a:bodyPr/>
          <a:lstStyle/>
          <a:p>
            <a:r>
              <a:rPr lang="en-CA" sz="2600" dirty="0" smtClean="0">
                <a:latin typeface="Century Gothic" panose="020B0502020202020204" pitchFamily="34" charset="0"/>
              </a:rPr>
              <a:t>Recommended In-Town Improvement Option – Step 1</a:t>
            </a:r>
            <a:endParaRPr lang="en-CA" sz="2600" dirty="0">
              <a:latin typeface="Century Gothic" panose="020B0502020202020204" pitchFamily="34" charset="0"/>
            </a:endParaRPr>
          </a:p>
        </p:txBody>
      </p:sp>
      <p:sp>
        <p:nvSpPr>
          <p:cNvPr id="4" name="Slide Number Placeholder 3"/>
          <p:cNvSpPr>
            <a:spLocks noGrp="1"/>
          </p:cNvSpPr>
          <p:nvPr>
            <p:ph type="sldNum" sz="quarter" idx="11"/>
          </p:nvPr>
        </p:nvSpPr>
        <p:spPr/>
        <p:txBody>
          <a:bodyPr/>
          <a:lstStyle/>
          <a:p>
            <a:fld id="{7151117C-1423-4DD9-847C-E7CC0B1AAE9A}" type="slidenum">
              <a:rPr lang="en-CA" smtClean="0"/>
              <a:t>17</a:t>
            </a:fld>
            <a:endParaRPr lang="en-CA" dirty="0"/>
          </a:p>
        </p:txBody>
      </p:sp>
      <p:sp>
        <p:nvSpPr>
          <p:cNvPr id="124" name="Content Placeholder 2"/>
          <p:cNvSpPr txBox="1">
            <a:spLocks/>
          </p:cNvSpPr>
          <p:nvPr/>
        </p:nvSpPr>
        <p:spPr>
          <a:xfrm>
            <a:off x="215344" y="1030736"/>
            <a:ext cx="5474208" cy="565883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CA" b="1" dirty="0" smtClean="0">
                <a:solidFill>
                  <a:schemeClr val="tx1"/>
                </a:solidFill>
              </a:rPr>
              <a:t>Step 1: </a:t>
            </a:r>
          </a:p>
          <a:p>
            <a:pPr>
              <a:lnSpc>
                <a:spcPct val="100000"/>
              </a:lnSpc>
            </a:pPr>
            <a:r>
              <a:rPr lang="en-CA" dirty="0" smtClean="0">
                <a:solidFill>
                  <a:schemeClr val="tx1"/>
                </a:solidFill>
              </a:rPr>
              <a:t>Change the Sobeys </a:t>
            </a:r>
            <a:r>
              <a:rPr lang="en-CA" dirty="0">
                <a:solidFill>
                  <a:schemeClr val="tx1"/>
                </a:solidFill>
              </a:rPr>
              <a:t>/ Tim Hortons </a:t>
            </a:r>
            <a:r>
              <a:rPr lang="en-CA" dirty="0" smtClean="0">
                <a:solidFill>
                  <a:schemeClr val="tx1"/>
                </a:solidFill>
              </a:rPr>
              <a:t>access </a:t>
            </a:r>
            <a:r>
              <a:rPr lang="en-CA" dirty="0">
                <a:solidFill>
                  <a:schemeClr val="tx1"/>
                </a:solidFill>
              </a:rPr>
              <a:t>via Lindsay </a:t>
            </a:r>
            <a:r>
              <a:rPr lang="en-CA" dirty="0" smtClean="0">
                <a:solidFill>
                  <a:schemeClr val="tx1"/>
                </a:solidFill>
              </a:rPr>
              <a:t>Street </a:t>
            </a:r>
            <a:r>
              <a:rPr lang="en-CA" dirty="0">
                <a:solidFill>
                  <a:schemeClr val="tx1"/>
                </a:solidFill>
              </a:rPr>
              <a:t>to become northbound Right-in </a:t>
            </a:r>
            <a:r>
              <a:rPr lang="en-CA" dirty="0" smtClean="0">
                <a:solidFill>
                  <a:schemeClr val="tx1"/>
                </a:solidFill>
              </a:rPr>
              <a:t> and Right-out only. </a:t>
            </a:r>
          </a:p>
          <a:p>
            <a:pPr>
              <a:lnSpc>
                <a:spcPct val="100000"/>
              </a:lnSpc>
            </a:pPr>
            <a:r>
              <a:rPr lang="en-CA" dirty="0" smtClean="0">
                <a:solidFill>
                  <a:schemeClr val="tx1"/>
                </a:solidFill>
              </a:rPr>
              <a:t>Remove the ability for southbound traffic on the bridge to turn left into </a:t>
            </a:r>
            <a:r>
              <a:rPr lang="en-CA" dirty="0" smtClean="0">
                <a:solidFill>
                  <a:schemeClr val="tx1"/>
                </a:solidFill>
                <a:latin typeface="Calibri" panose="020F0502020204030204" pitchFamily="34" charset="0"/>
                <a:cs typeface="Calibri" panose="020F0502020204030204" pitchFamily="34" charset="0"/>
              </a:rPr>
              <a:t>the</a:t>
            </a:r>
            <a:r>
              <a:rPr lang="en-CA" dirty="0" smtClean="0">
                <a:solidFill>
                  <a:schemeClr val="tx1"/>
                </a:solidFill>
              </a:rPr>
              <a:t> Sobeys / Tim Hortons access on Lindsay Street.</a:t>
            </a:r>
          </a:p>
          <a:p>
            <a:pPr>
              <a:lnSpc>
                <a:spcPct val="100000"/>
              </a:lnSpc>
            </a:pPr>
            <a:r>
              <a:rPr lang="en-CA" dirty="0" smtClean="0">
                <a:solidFill>
                  <a:schemeClr val="tx1"/>
                </a:solidFill>
              </a:rPr>
              <a:t>Remove the ability for vehicles to access the Sobeys / Tim Hortons by driving straight through the intersection from Helen Street.</a:t>
            </a:r>
          </a:p>
          <a:p>
            <a:pPr>
              <a:lnSpc>
                <a:spcPct val="100000"/>
              </a:lnSpc>
            </a:pPr>
            <a:r>
              <a:rPr lang="en-CA" dirty="0" smtClean="0">
                <a:solidFill>
                  <a:schemeClr val="tx1"/>
                </a:solidFill>
              </a:rPr>
              <a:t>Remove the ability for traffic to drive straight out of the Sobeys / Tim Hortons access onto Helen Street.</a:t>
            </a:r>
          </a:p>
          <a:p>
            <a:pPr>
              <a:lnSpc>
                <a:spcPct val="100000"/>
              </a:lnSpc>
            </a:pPr>
            <a:r>
              <a:rPr lang="en-CA" dirty="0">
                <a:solidFill>
                  <a:schemeClr val="tx1"/>
                </a:solidFill>
              </a:rPr>
              <a:t>Remove the ability for traffic to </a:t>
            </a:r>
            <a:r>
              <a:rPr lang="en-CA" dirty="0" smtClean="0">
                <a:solidFill>
                  <a:schemeClr val="tx1"/>
                </a:solidFill>
              </a:rPr>
              <a:t>turn left out </a:t>
            </a:r>
            <a:r>
              <a:rPr lang="en-CA" dirty="0">
                <a:solidFill>
                  <a:schemeClr val="tx1"/>
                </a:solidFill>
              </a:rPr>
              <a:t>of the Sobeys / Tim Hortons access onto </a:t>
            </a:r>
            <a:r>
              <a:rPr lang="en-CA" dirty="0" smtClean="0">
                <a:solidFill>
                  <a:schemeClr val="tx1"/>
                </a:solidFill>
              </a:rPr>
              <a:t>Lindsay </a:t>
            </a:r>
            <a:r>
              <a:rPr lang="en-CA" dirty="0">
                <a:solidFill>
                  <a:schemeClr val="tx1"/>
                </a:solidFill>
              </a:rPr>
              <a:t>Street</a:t>
            </a:r>
            <a:r>
              <a:rPr lang="en-CA" dirty="0" smtClean="0">
                <a:solidFill>
                  <a:schemeClr val="tx1"/>
                </a:solidFill>
              </a:rPr>
              <a:t>.</a:t>
            </a:r>
          </a:p>
        </p:txBody>
      </p:sp>
      <p:pic>
        <p:nvPicPr>
          <p:cNvPr id="3" name="Picture 2" descr="Map showing improvement options with changing signing at the intersection" title="Improvement Option Map"/>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689552" y="1038829"/>
            <a:ext cx="6178507" cy="5712000"/>
          </a:xfrm>
          <a:prstGeom prst="rect">
            <a:avLst/>
          </a:prstGeom>
        </p:spPr>
      </p:pic>
    </p:spTree>
    <p:extLst>
      <p:ext uri="{BB962C8B-B14F-4D97-AF65-F5344CB8AC3E}">
        <p14:creationId xmlns:p14="http://schemas.microsoft.com/office/powerpoint/2010/main" val="225045790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39050"/>
            <a:ext cx="11734800" cy="360099"/>
          </a:xfrm>
        </p:spPr>
        <p:txBody>
          <a:bodyPr/>
          <a:lstStyle/>
          <a:p>
            <a:r>
              <a:rPr lang="en-CA" sz="2600" dirty="0" smtClean="0">
                <a:latin typeface="Century Gothic" panose="020B0502020202020204" pitchFamily="34" charset="0"/>
              </a:rPr>
              <a:t>Recommended In-Town Improvement Option – Step 2</a:t>
            </a:r>
            <a:endParaRPr lang="en-CA" sz="2600" dirty="0">
              <a:latin typeface="Century Gothic" panose="020B0502020202020204" pitchFamily="34" charset="0"/>
            </a:endParaRPr>
          </a:p>
        </p:txBody>
      </p:sp>
      <p:sp>
        <p:nvSpPr>
          <p:cNvPr id="102" name="Content Placeholder 2"/>
          <p:cNvSpPr txBox="1">
            <a:spLocks/>
          </p:cNvSpPr>
          <p:nvPr/>
        </p:nvSpPr>
        <p:spPr>
          <a:xfrm>
            <a:off x="215344" y="1038829"/>
            <a:ext cx="5474208" cy="291031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CA" b="1" dirty="0" smtClean="0">
                <a:solidFill>
                  <a:schemeClr val="tx1"/>
                </a:solidFill>
              </a:rPr>
              <a:t>Step 2: </a:t>
            </a:r>
          </a:p>
          <a:p>
            <a:pPr>
              <a:lnSpc>
                <a:spcPct val="100000"/>
              </a:lnSpc>
            </a:pPr>
            <a:r>
              <a:rPr lang="en-CA" dirty="0" smtClean="0">
                <a:solidFill>
                  <a:schemeClr val="tx1"/>
                </a:solidFill>
              </a:rPr>
              <a:t>Put in a new light at Elliot Street.</a:t>
            </a:r>
          </a:p>
          <a:p>
            <a:pPr>
              <a:lnSpc>
                <a:spcPct val="100000"/>
              </a:lnSpc>
            </a:pPr>
            <a:r>
              <a:rPr lang="en-CA" dirty="0" smtClean="0">
                <a:solidFill>
                  <a:schemeClr val="tx1"/>
                </a:solidFill>
              </a:rPr>
              <a:t>Traffic from Helen Street and southbound on the bridge will now use Elliot Street to access the Sobeys / Tim Hortons.</a:t>
            </a:r>
          </a:p>
          <a:p>
            <a:pPr>
              <a:lnSpc>
                <a:spcPct val="100000"/>
              </a:lnSpc>
            </a:pPr>
            <a:r>
              <a:rPr lang="en-CA" dirty="0" smtClean="0">
                <a:solidFill>
                  <a:schemeClr val="tx1"/>
                </a:solidFill>
              </a:rPr>
              <a:t>Lights at Elliot Street and at Helen Street will need to be coordinated for optimal traffic flow</a:t>
            </a:r>
          </a:p>
          <a:p>
            <a:pPr>
              <a:lnSpc>
                <a:spcPct val="100000"/>
              </a:lnSpc>
            </a:pPr>
            <a:endParaRPr lang="en-CA" dirty="0" smtClean="0">
              <a:solidFill>
                <a:schemeClr val="tx1"/>
              </a:solidFill>
            </a:endParaRPr>
          </a:p>
        </p:txBody>
      </p:sp>
      <p:sp>
        <p:nvSpPr>
          <p:cNvPr id="111" name="Slide Number Placeholder 3"/>
          <p:cNvSpPr>
            <a:spLocks noGrp="1"/>
          </p:cNvSpPr>
          <p:nvPr>
            <p:ph type="sldNum" sz="quarter" idx="11"/>
          </p:nvPr>
        </p:nvSpPr>
        <p:spPr>
          <a:xfrm>
            <a:off x="11802533" y="6332537"/>
            <a:ext cx="389467" cy="365125"/>
          </a:xfrm>
        </p:spPr>
        <p:txBody>
          <a:bodyPr/>
          <a:lstStyle/>
          <a:p>
            <a:fld id="{7151117C-1423-4DD9-847C-E7CC0B1AAE9A}" type="slidenum">
              <a:rPr lang="en-CA" smtClean="0"/>
              <a:t>18</a:t>
            </a:fld>
            <a:endParaRPr lang="en-CA" dirty="0"/>
          </a:p>
        </p:txBody>
      </p:sp>
      <p:pic>
        <p:nvPicPr>
          <p:cNvPr id="5" name="Picture 4" descr="Map showing an improvement by adding a traffic light at Elliot Street." title="Improvement Option Map"/>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604378" y="967498"/>
            <a:ext cx="6198155" cy="5730164"/>
          </a:xfrm>
          <a:prstGeom prst="rect">
            <a:avLst/>
          </a:prstGeom>
        </p:spPr>
      </p:pic>
      <p:grpSp>
        <p:nvGrpSpPr>
          <p:cNvPr id="6" name="Group 5"/>
          <p:cNvGrpSpPr>
            <a:grpSpLocks noChangeAspect="1"/>
          </p:cNvGrpSpPr>
          <p:nvPr/>
        </p:nvGrpSpPr>
        <p:grpSpPr>
          <a:xfrm rot="12539053">
            <a:off x="8197499" y="2323063"/>
            <a:ext cx="400535" cy="400535"/>
            <a:chOff x="983205" y="5873581"/>
            <a:chExt cx="481584" cy="514743"/>
          </a:xfrm>
        </p:grpSpPr>
        <p:sp>
          <p:nvSpPr>
            <p:cNvPr id="7" name="Bent Arrow 6"/>
            <p:cNvSpPr/>
            <p:nvPr/>
          </p:nvSpPr>
          <p:spPr>
            <a:xfrm flipH="1">
              <a:off x="1061437" y="5968392"/>
              <a:ext cx="274320" cy="325728"/>
            </a:xfrm>
            <a:prstGeom prst="bentArrow">
              <a:avLst>
                <a:gd name="adj1" fmla="val 21958"/>
                <a:gd name="adj2" fmla="val 37169"/>
                <a:gd name="adj3" fmla="val 36111"/>
                <a:gd name="adj4" fmla="val 4375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 name="&quot;No&quot; Symbol 7"/>
            <p:cNvSpPr/>
            <p:nvPr/>
          </p:nvSpPr>
          <p:spPr>
            <a:xfrm>
              <a:off x="983205" y="5873581"/>
              <a:ext cx="481584" cy="514743"/>
            </a:xfrm>
            <a:prstGeom prst="noSmoking">
              <a:avLst>
                <a:gd name="adj" fmla="val 9870"/>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grpSp>
        <p:nvGrpSpPr>
          <p:cNvPr id="9" name="Group 8"/>
          <p:cNvGrpSpPr/>
          <p:nvPr/>
        </p:nvGrpSpPr>
        <p:grpSpPr>
          <a:xfrm rot="5400000">
            <a:off x="7629871" y="2472558"/>
            <a:ext cx="399630" cy="426448"/>
            <a:chOff x="8439029" y="328467"/>
            <a:chExt cx="457200" cy="457200"/>
          </a:xfrm>
        </p:grpSpPr>
        <p:sp>
          <p:nvSpPr>
            <p:cNvPr id="10" name="Down Arrow 9"/>
            <p:cNvSpPr/>
            <p:nvPr/>
          </p:nvSpPr>
          <p:spPr>
            <a:xfrm rot="10800000">
              <a:off x="8601146" y="380774"/>
              <a:ext cx="137160" cy="330968"/>
            </a:xfrm>
            <a:prstGeom prst="down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 name="&quot;No&quot; Symbol 10"/>
            <p:cNvSpPr/>
            <p:nvPr/>
          </p:nvSpPr>
          <p:spPr>
            <a:xfrm>
              <a:off x="8439029" y="328467"/>
              <a:ext cx="457200" cy="457200"/>
            </a:xfrm>
            <a:prstGeom prst="noSmoking">
              <a:avLst>
                <a:gd name="adj" fmla="val 9870"/>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grpSp>
        <p:nvGrpSpPr>
          <p:cNvPr id="12" name="Group 11"/>
          <p:cNvGrpSpPr/>
          <p:nvPr/>
        </p:nvGrpSpPr>
        <p:grpSpPr>
          <a:xfrm>
            <a:off x="8125538" y="2861290"/>
            <a:ext cx="378669" cy="403035"/>
            <a:chOff x="7926551" y="2867540"/>
            <a:chExt cx="457200" cy="457200"/>
          </a:xfrm>
        </p:grpSpPr>
        <p:sp>
          <p:nvSpPr>
            <p:cNvPr id="13" name="Bent Arrow 12"/>
            <p:cNvSpPr/>
            <p:nvPr/>
          </p:nvSpPr>
          <p:spPr>
            <a:xfrm rot="1275023">
              <a:off x="8048835" y="2941057"/>
              <a:ext cx="260430" cy="289315"/>
            </a:xfrm>
            <a:prstGeom prst="bentArrow">
              <a:avLst>
                <a:gd name="adj1" fmla="val 21958"/>
                <a:gd name="adj2" fmla="val 37169"/>
                <a:gd name="adj3" fmla="val 36111"/>
                <a:gd name="adj4" fmla="val 4375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4" name="Donut 13"/>
            <p:cNvSpPr/>
            <p:nvPr/>
          </p:nvSpPr>
          <p:spPr>
            <a:xfrm>
              <a:off x="7926551" y="2867540"/>
              <a:ext cx="457200" cy="457200"/>
            </a:xfrm>
            <a:prstGeom prst="donut">
              <a:avLst>
                <a:gd name="adj" fmla="val 10311"/>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Tree>
    <p:extLst>
      <p:ext uri="{BB962C8B-B14F-4D97-AF65-F5344CB8AC3E}">
        <p14:creationId xmlns:p14="http://schemas.microsoft.com/office/powerpoint/2010/main" val="72745154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39050"/>
            <a:ext cx="11734800" cy="360099"/>
          </a:xfrm>
        </p:spPr>
        <p:txBody>
          <a:bodyPr/>
          <a:lstStyle/>
          <a:p>
            <a:r>
              <a:rPr lang="en-CA" sz="2600" dirty="0" smtClean="0">
                <a:latin typeface="Century Gothic" panose="020B0502020202020204" pitchFamily="34" charset="0"/>
              </a:rPr>
              <a:t>Recommended In-Town Improvement Option – Step 3</a:t>
            </a:r>
            <a:endParaRPr lang="en-CA" sz="2600" dirty="0">
              <a:latin typeface="Century Gothic" panose="020B0502020202020204" pitchFamily="34" charset="0"/>
            </a:endParaRPr>
          </a:p>
        </p:txBody>
      </p:sp>
      <p:sp>
        <p:nvSpPr>
          <p:cNvPr id="133" name="Content Placeholder 2"/>
          <p:cNvSpPr txBox="1">
            <a:spLocks/>
          </p:cNvSpPr>
          <p:nvPr/>
        </p:nvSpPr>
        <p:spPr>
          <a:xfrm>
            <a:off x="215344" y="1038829"/>
            <a:ext cx="5474208" cy="460893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CA" b="1" dirty="0" smtClean="0">
                <a:solidFill>
                  <a:schemeClr val="tx1"/>
                </a:solidFill>
              </a:rPr>
              <a:t>Step 3: </a:t>
            </a:r>
          </a:p>
          <a:p>
            <a:pPr>
              <a:lnSpc>
                <a:spcPct val="100000"/>
              </a:lnSpc>
            </a:pPr>
            <a:r>
              <a:rPr lang="en-CA" dirty="0" smtClean="0">
                <a:solidFill>
                  <a:schemeClr val="tx1"/>
                </a:solidFill>
              </a:rPr>
              <a:t>To exist the Sobeys / Tim Hortons vehicles use:</a:t>
            </a:r>
          </a:p>
          <a:p>
            <a:pPr lvl="1">
              <a:lnSpc>
                <a:spcPct val="100000"/>
              </a:lnSpc>
            </a:pPr>
            <a:r>
              <a:rPr lang="en-CA" sz="2000" dirty="0" smtClean="0">
                <a:solidFill>
                  <a:schemeClr val="tx1"/>
                </a:solidFill>
              </a:rPr>
              <a:t>the Lindsay Street exit to go north over the bridge</a:t>
            </a:r>
          </a:p>
          <a:p>
            <a:pPr lvl="1">
              <a:lnSpc>
                <a:spcPct val="100000"/>
              </a:lnSpc>
            </a:pPr>
            <a:r>
              <a:rPr lang="en-CA" sz="2000" dirty="0" smtClean="0">
                <a:solidFill>
                  <a:schemeClr val="tx1"/>
                </a:solidFill>
              </a:rPr>
              <a:t>Elliot Street </a:t>
            </a:r>
            <a:r>
              <a:rPr lang="en-CA" sz="2000" dirty="0" smtClean="0">
                <a:solidFill>
                  <a:schemeClr val="tx1"/>
                </a:solidFill>
                <a:latin typeface="Calibri" panose="020F0502020204030204" pitchFamily="34" charset="0"/>
                <a:cs typeface="Calibri" panose="020F0502020204030204" pitchFamily="34" charset="0"/>
              </a:rPr>
              <a:t>to</a:t>
            </a:r>
            <a:r>
              <a:rPr lang="en-CA" sz="2000" dirty="0" smtClean="0">
                <a:solidFill>
                  <a:schemeClr val="tx1"/>
                </a:solidFill>
              </a:rPr>
              <a:t> go west on Helen Street or south on Lindsay Street</a:t>
            </a:r>
          </a:p>
          <a:p>
            <a:pPr>
              <a:lnSpc>
                <a:spcPct val="100000"/>
              </a:lnSpc>
            </a:pPr>
            <a:endParaRPr lang="en-CA" dirty="0" smtClean="0">
              <a:solidFill>
                <a:schemeClr val="tx1"/>
              </a:solidFill>
            </a:endParaRPr>
          </a:p>
        </p:txBody>
      </p:sp>
      <p:pic>
        <p:nvPicPr>
          <p:cNvPr id="7" name="Picture 6" descr="Map showing traffic flow options." title="Improvement Map"/>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492528" y="1038829"/>
            <a:ext cx="6350102" cy="5715092"/>
          </a:xfrm>
          <a:prstGeom prst="rect">
            <a:avLst/>
          </a:prstGeom>
        </p:spPr>
      </p:pic>
      <p:sp>
        <p:nvSpPr>
          <p:cNvPr id="5" name="Slide Number Placeholder 3"/>
          <p:cNvSpPr>
            <a:spLocks noGrp="1"/>
          </p:cNvSpPr>
          <p:nvPr>
            <p:ph type="sldNum" sz="quarter" idx="11"/>
          </p:nvPr>
        </p:nvSpPr>
        <p:spPr>
          <a:xfrm>
            <a:off x="11802533" y="6332537"/>
            <a:ext cx="389467" cy="365125"/>
          </a:xfrm>
        </p:spPr>
        <p:txBody>
          <a:bodyPr/>
          <a:lstStyle/>
          <a:p>
            <a:r>
              <a:rPr lang="en-CA" dirty="0" smtClean="0"/>
              <a:t>15</a:t>
            </a:r>
            <a:endParaRPr lang="en-CA" dirty="0"/>
          </a:p>
        </p:txBody>
      </p:sp>
      <p:grpSp>
        <p:nvGrpSpPr>
          <p:cNvPr id="6" name="Group 5"/>
          <p:cNvGrpSpPr/>
          <p:nvPr/>
        </p:nvGrpSpPr>
        <p:grpSpPr>
          <a:xfrm rot="17508516">
            <a:off x="8281218" y="2803788"/>
            <a:ext cx="396316" cy="415347"/>
            <a:chOff x="8439029" y="328467"/>
            <a:chExt cx="457200" cy="457200"/>
          </a:xfrm>
        </p:grpSpPr>
        <p:sp>
          <p:nvSpPr>
            <p:cNvPr id="8" name="Down Arrow 7"/>
            <p:cNvSpPr/>
            <p:nvPr/>
          </p:nvSpPr>
          <p:spPr>
            <a:xfrm rot="10800000">
              <a:off x="8656199" y="384541"/>
              <a:ext cx="137160" cy="330968"/>
            </a:xfrm>
            <a:prstGeom prst="down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9" name="Group 8"/>
            <p:cNvGrpSpPr>
              <a:grpSpLocks noChangeAspect="1"/>
            </p:cNvGrpSpPr>
            <p:nvPr/>
          </p:nvGrpSpPr>
          <p:grpSpPr>
            <a:xfrm>
              <a:off x="8439029" y="328467"/>
              <a:ext cx="457200" cy="457200"/>
              <a:chOff x="983205" y="5873581"/>
              <a:chExt cx="481584" cy="514743"/>
            </a:xfrm>
          </p:grpSpPr>
          <p:sp>
            <p:nvSpPr>
              <p:cNvPr id="10" name="Bent Arrow 9"/>
              <p:cNvSpPr/>
              <p:nvPr/>
            </p:nvSpPr>
            <p:spPr>
              <a:xfrm flipH="1">
                <a:off x="1045384" y="5968392"/>
                <a:ext cx="274320" cy="325728"/>
              </a:xfrm>
              <a:prstGeom prst="bentArrow">
                <a:avLst>
                  <a:gd name="adj1" fmla="val 21958"/>
                  <a:gd name="adj2" fmla="val 37169"/>
                  <a:gd name="adj3" fmla="val 36111"/>
                  <a:gd name="adj4" fmla="val 4375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 name="&quot;No&quot; Symbol 10"/>
              <p:cNvSpPr/>
              <p:nvPr/>
            </p:nvSpPr>
            <p:spPr>
              <a:xfrm>
                <a:off x="983205" y="5873581"/>
                <a:ext cx="481584" cy="514743"/>
              </a:xfrm>
              <a:prstGeom prst="noSmoking">
                <a:avLst>
                  <a:gd name="adj" fmla="val 9870"/>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grpSp>
    </p:spTree>
    <p:extLst>
      <p:ext uri="{BB962C8B-B14F-4D97-AF65-F5344CB8AC3E}">
        <p14:creationId xmlns:p14="http://schemas.microsoft.com/office/powerpoint/2010/main" val="18181039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39050"/>
            <a:ext cx="11734800" cy="360099"/>
          </a:xfrm>
        </p:spPr>
        <p:txBody>
          <a:bodyPr/>
          <a:lstStyle/>
          <a:p>
            <a:r>
              <a:rPr lang="en-CA" sz="2600" dirty="0" smtClean="0">
                <a:latin typeface="Century Gothic" panose="020B0502020202020204" pitchFamily="34" charset="0"/>
              </a:rPr>
              <a:t>Recommended In-Town Improvement Option</a:t>
            </a:r>
            <a:endParaRPr lang="en-CA" sz="2600" dirty="0">
              <a:latin typeface="Century Gothic" panose="020B0502020202020204" pitchFamily="34" charset="0"/>
            </a:endParaRPr>
          </a:p>
        </p:txBody>
      </p:sp>
      <p:sp>
        <p:nvSpPr>
          <p:cNvPr id="4" name="Slide Number Placeholder 3"/>
          <p:cNvSpPr>
            <a:spLocks noGrp="1"/>
          </p:cNvSpPr>
          <p:nvPr>
            <p:ph type="sldNum" sz="quarter" idx="11"/>
          </p:nvPr>
        </p:nvSpPr>
        <p:spPr/>
        <p:txBody>
          <a:bodyPr/>
          <a:lstStyle/>
          <a:p>
            <a:fld id="{7151117C-1423-4DD9-847C-E7CC0B1AAE9A}" type="slidenum">
              <a:rPr lang="en-CA" smtClean="0"/>
              <a:t>20</a:t>
            </a:fld>
            <a:endParaRPr lang="en-CA" dirty="0"/>
          </a:p>
        </p:txBody>
      </p:sp>
      <p:pic>
        <p:nvPicPr>
          <p:cNvPr id="3" name="Picture 2" descr="Map showing the traffic analysis based on the new signage and street light." title="Improvement Map"/>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887738" y="1194131"/>
            <a:ext cx="5995541" cy="5541633"/>
          </a:xfrm>
          <a:prstGeom prst="rect">
            <a:avLst/>
          </a:prstGeom>
        </p:spPr>
      </p:pic>
      <p:sp>
        <p:nvSpPr>
          <p:cNvPr id="111" name="Content Placeholder 2"/>
          <p:cNvSpPr txBox="1">
            <a:spLocks/>
          </p:cNvSpPr>
          <p:nvPr/>
        </p:nvSpPr>
        <p:spPr>
          <a:xfrm>
            <a:off x="153681" y="956187"/>
            <a:ext cx="5478366" cy="5779577"/>
          </a:xfrm>
          <a:prstGeom prst="rect">
            <a:avLst/>
          </a:prstGeom>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CA" b="1" dirty="0">
                <a:latin typeface="Calibri" panose="020F0502020204030204" pitchFamily="34" charset="0"/>
                <a:cs typeface="Calibri" panose="020F0502020204030204" pitchFamily="34" charset="0"/>
              </a:rPr>
              <a:t>Traffic Analysis Results</a:t>
            </a:r>
          </a:p>
          <a:p>
            <a:pPr>
              <a:lnSpc>
                <a:spcPct val="100000"/>
              </a:lnSpc>
            </a:pPr>
            <a:r>
              <a:rPr lang="en-CA" dirty="0" smtClean="0">
                <a:latin typeface="Calibri" panose="020F0502020204030204" pitchFamily="34" charset="0"/>
                <a:cs typeface="Calibri" panose="020F0502020204030204" pitchFamily="34" charset="0"/>
              </a:rPr>
              <a:t>At the intersection of Helen Street and Lindsay Street there will now be two </a:t>
            </a:r>
            <a:r>
              <a:rPr lang="en-CA" dirty="0">
                <a:latin typeface="Calibri" panose="020F0502020204030204" pitchFamily="34" charset="0"/>
                <a:cs typeface="Calibri" panose="020F0502020204030204" pitchFamily="34" charset="0"/>
              </a:rPr>
              <a:t>southbound through lanes </a:t>
            </a:r>
            <a:r>
              <a:rPr lang="en-CA" dirty="0" smtClean="0">
                <a:latin typeface="Calibri" panose="020F0502020204030204" pitchFamily="34" charset="0"/>
                <a:cs typeface="Calibri" panose="020F0502020204030204" pitchFamily="34" charset="0"/>
              </a:rPr>
              <a:t>that will get </a:t>
            </a:r>
            <a:r>
              <a:rPr lang="en-CA" dirty="0">
                <a:latin typeface="Calibri" panose="020F0502020204030204" pitchFamily="34" charset="0"/>
                <a:cs typeface="Calibri" panose="020F0502020204030204" pitchFamily="34" charset="0"/>
              </a:rPr>
              <a:t>vehicles </a:t>
            </a:r>
            <a:r>
              <a:rPr lang="en-CA" dirty="0" smtClean="0">
                <a:latin typeface="Calibri" panose="020F0502020204030204" pitchFamily="34" charset="0"/>
                <a:cs typeface="Calibri" panose="020F0502020204030204" pitchFamily="34" charset="0"/>
              </a:rPr>
              <a:t>through the </a:t>
            </a:r>
            <a:r>
              <a:rPr lang="en-CA" dirty="0">
                <a:latin typeface="Calibri" panose="020F0502020204030204" pitchFamily="34" charset="0"/>
                <a:cs typeface="Calibri" panose="020F0502020204030204" pitchFamily="34" charset="0"/>
              </a:rPr>
              <a:t>intersection with less </a:t>
            </a:r>
            <a:r>
              <a:rPr lang="en-CA" dirty="0" smtClean="0">
                <a:latin typeface="Calibri" panose="020F0502020204030204" pitchFamily="34" charset="0"/>
                <a:cs typeface="Calibri" panose="020F0502020204030204" pitchFamily="34" charset="0"/>
              </a:rPr>
              <a:t>green-time which allows for more </a:t>
            </a:r>
            <a:r>
              <a:rPr lang="en-CA" dirty="0">
                <a:latin typeface="Calibri" panose="020F0502020204030204" pitchFamily="34" charset="0"/>
                <a:cs typeface="Calibri" panose="020F0502020204030204" pitchFamily="34" charset="0"/>
              </a:rPr>
              <a:t>green-time </a:t>
            </a:r>
            <a:r>
              <a:rPr lang="en-CA" dirty="0" smtClean="0">
                <a:latin typeface="Calibri" panose="020F0502020204030204" pitchFamily="34" charset="0"/>
                <a:cs typeface="Calibri" panose="020F0502020204030204" pitchFamily="34" charset="0"/>
              </a:rPr>
              <a:t>to be given for the </a:t>
            </a:r>
            <a:r>
              <a:rPr lang="en-CA" dirty="0">
                <a:latin typeface="Calibri" panose="020F0502020204030204" pitchFamily="34" charset="0"/>
                <a:cs typeface="Calibri" panose="020F0502020204030204" pitchFamily="34" charset="0"/>
              </a:rPr>
              <a:t>eastbound left turns </a:t>
            </a:r>
            <a:r>
              <a:rPr lang="en-CA" dirty="0" smtClean="0">
                <a:latin typeface="Calibri" panose="020F0502020204030204" pitchFamily="34" charset="0"/>
                <a:cs typeface="Calibri" panose="020F0502020204030204" pitchFamily="34" charset="0"/>
              </a:rPr>
              <a:t>from Helen Street north onto the bridge. </a:t>
            </a:r>
            <a:endParaRPr lang="en-CA" dirty="0">
              <a:latin typeface="Calibri" panose="020F0502020204030204" pitchFamily="34" charset="0"/>
              <a:cs typeface="Calibri" panose="020F0502020204030204" pitchFamily="34" charset="0"/>
            </a:endParaRPr>
          </a:p>
          <a:p>
            <a:pPr>
              <a:lnSpc>
                <a:spcPct val="100000"/>
              </a:lnSpc>
            </a:pPr>
            <a:r>
              <a:rPr lang="en-US" dirty="0" smtClean="0">
                <a:latin typeface="Calibri" panose="020F0502020204030204" pitchFamily="34" charset="0"/>
                <a:cs typeface="Calibri" panose="020F0502020204030204" pitchFamily="34" charset="0"/>
              </a:rPr>
              <a:t>Southbound left turns </a:t>
            </a:r>
            <a:r>
              <a:rPr lang="en-US" dirty="0">
                <a:latin typeface="Calibri" panose="020F0502020204030204" pitchFamily="34" charset="0"/>
                <a:cs typeface="Calibri" panose="020F0502020204030204" pitchFamily="34" charset="0"/>
              </a:rPr>
              <a:t>are better accommodated at Elliot </a:t>
            </a:r>
            <a:r>
              <a:rPr lang="en-US" dirty="0" smtClean="0">
                <a:latin typeface="Calibri" panose="020F0502020204030204" pitchFamily="34" charset="0"/>
                <a:cs typeface="Calibri" panose="020F0502020204030204" pitchFamily="34" charset="0"/>
              </a:rPr>
              <a:t>Street </a:t>
            </a:r>
            <a:r>
              <a:rPr lang="en-US" dirty="0">
                <a:latin typeface="Calibri" panose="020F0502020204030204" pitchFamily="34" charset="0"/>
                <a:cs typeface="Calibri" panose="020F0502020204030204" pitchFamily="34" charset="0"/>
              </a:rPr>
              <a:t>with fewer conflicts (T-intersection</a:t>
            </a:r>
            <a:r>
              <a:rPr lang="en-US" dirty="0" smtClean="0">
                <a:latin typeface="Calibri" panose="020F0502020204030204" pitchFamily="34" charset="0"/>
                <a:cs typeface="Calibri" panose="020F0502020204030204" pitchFamily="34" charset="0"/>
              </a:rPr>
              <a:t>) and less impact on other turning movements at Helen Street and Lindsay Street.</a:t>
            </a:r>
          </a:p>
          <a:p>
            <a:pPr>
              <a:lnSpc>
                <a:spcPct val="100000"/>
              </a:lnSpc>
            </a:pPr>
            <a:r>
              <a:rPr lang="en-US" dirty="0" smtClean="0">
                <a:latin typeface="Calibri" panose="020F0502020204030204" pitchFamily="34" charset="0"/>
                <a:cs typeface="Calibri" panose="020F0502020204030204" pitchFamily="34" charset="0"/>
              </a:rPr>
              <a:t>Requires improvements to Elliot Street</a:t>
            </a:r>
          </a:p>
          <a:p>
            <a:pPr>
              <a:lnSpc>
                <a:spcPct val="100000"/>
              </a:lnSpc>
            </a:pPr>
            <a:r>
              <a:rPr lang="en-US" dirty="0" smtClean="0">
                <a:latin typeface="Calibri" panose="020F0502020204030204" pitchFamily="34" charset="0"/>
                <a:cs typeface="Calibri" panose="020F0502020204030204" pitchFamily="34" charset="0"/>
              </a:rPr>
              <a:t>Additional improvements to this would be for Tim Hortons and/or Sobeys to acquire additional adjacent property for a new entrance on Elliot Street.</a:t>
            </a:r>
          </a:p>
          <a:p>
            <a:pPr>
              <a:lnSpc>
                <a:spcPct val="100000"/>
              </a:lnSpc>
            </a:pPr>
            <a:r>
              <a:rPr lang="en-US" dirty="0" smtClean="0">
                <a:latin typeface="Calibri" panose="020F0502020204030204" pitchFamily="34" charset="0"/>
                <a:cs typeface="Calibri" panose="020F0502020204030204" pitchFamily="34" charset="0"/>
              </a:rPr>
              <a:t>Potential to examine future Elliot Street extension.</a:t>
            </a:r>
            <a:endParaRPr lang="en-US" dirty="0">
              <a:latin typeface="Calibri" panose="020F0502020204030204" pitchFamily="34" charset="0"/>
              <a:cs typeface="Calibri" panose="020F0502020204030204" pitchFamily="34" charset="0"/>
            </a:endParaRPr>
          </a:p>
        </p:txBody>
      </p:sp>
      <p:grpSp>
        <p:nvGrpSpPr>
          <p:cNvPr id="15" name="Group 14"/>
          <p:cNvGrpSpPr/>
          <p:nvPr/>
        </p:nvGrpSpPr>
        <p:grpSpPr>
          <a:xfrm>
            <a:off x="6222136" y="830198"/>
            <a:ext cx="1889586" cy="2751987"/>
            <a:chOff x="6222136" y="830198"/>
            <a:chExt cx="1889586" cy="2751987"/>
          </a:xfrm>
        </p:grpSpPr>
        <p:sp>
          <p:nvSpPr>
            <p:cNvPr id="5" name="Rounded Rectangle 4"/>
            <p:cNvSpPr/>
            <p:nvPr/>
          </p:nvSpPr>
          <p:spPr>
            <a:xfrm rot="1437748">
              <a:off x="6660884" y="3327722"/>
              <a:ext cx="1450838" cy="254463"/>
            </a:xfrm>
            <a:prstGeom prst="roundRect">
              <a:avLst/>
            </a:prstGeom>
            <a:solidFill>
              <a:srgbClr val="C9E7FE">
                <a:alpha val="47843"/>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 name="TextBox 5"/>
            <p:cNvSpPr txBox="1"/>
            <p:nvPr/>
          </p:nvSpPr>
          <p:spPr>
            <a:xfrm>
              <a:off x="6222136" y="830198"/>
              <a:ext cx="1878737" cy="1077218"/>
            </a:xfrm>
            <a:prstGeom prst="rect">
              <a:avLst/>
            </a:prstGeom>
            <a:noFill/>
            <a:ln>
              <a:solidFill>
                <a:srgbClr val="00B0F0"/>
              </a:solidFill>
            </a:ln>
          </p:spPr>
          <p:txBody>
            <a:bodyPr wrap="square" rtlCol="0">
              <a:spAutoFit/>
            </a:bodyPr>
            <a:lstStyle/>
            <a:p>
              <a:r>
                <a:rPr lang="en-CA" sz="1600" dirty="0" smtClean="0"/>
                <a:t>Potential to examine future Elliot Street extension</a:t>
              </a:r>
              <a:endParaRPr lang="en-CA" sz="1600" dirty="0"/>
            </a:p>
          </p:txBody>
        </p:sp>
        <p:cxnSp>
          <p:nvCxnSpPr>
            <p:cNvPr id="9" name="Straight Arrow Connector 8"/>
            <p:cNvCxnSpPr>
              <a:endCxn id="5" idx="1"/>
            </p:cNvCxnSpPr>
            <p:nvPr/>
          </p:nvCxnSpPr>
          <p:spPr>
            <a:xfrm>
              <a:off x="6561666" y="1907416"/>
              <a:ext cx="161740" cy="1252918"/>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4129006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39050"/>
            <a:ext cx="11734800" cy="360099"/>
          </a:xfrm>
        </p:spPr>
        <p:txBody>
          <a:bodyPr vert="horz" lIns="0" tIns="0" rIns="0" bIns="0" rtlCol="0" anchor="ctr">
            <a:spAutoFit/>
          </a:bodyPr>
          <a:lstStyle/>
          <a:p>
            <a:r>
              <a:rPr lang="en-CA" sz="2600" dirty="0" smtClean="0">
                <a:latin typeface="Century Gothic" panose="020B0502020202020204" pitchFamily="34" charset="0"/>
              </a:rPr>
              <a:t>Improvements to Elliot Street</a:t>
            </a:r>
            <a:endParaRPr lang="en-CA" sz="2600" dirty="0">
              <a:latin typeface="Century Gothic" panose="020B0502020202020204" pitchFamily="34" charset="0"/>
            </a:endParaRPr>
          </a:p>
        </p:txBody>
      </p:sp>
      <p:sp>
        <p:nvSpPr>
          <p:cNvPr id="3" name="Content Placeholder 2"/>
          <p:cNvSpPr>
            <a:spLocks noGrp="1"/>
          </p:cNvSpPr>
          <p:nvPr>
            <p:ph idx="1"/>
          </p:nvPr>
        </p:nvSpPr>
        <p:spPr>
          <a:xfrm>
            <a:off x="228600" y="952499"/>
            <a:ext cx="3137452" cy="5745163"/>
          </a:xfrm>
        </p:spPr>
        <p:txBody>
          <a:bodyPr>
            <a:noAutofit/>
          </a:bodyPr>
          <a:lstStyle/>
          <a:p>
            <a:r>
              <a:rPr lang="en-CA" dirty="0" smtClean="0"/>
              <a:t>Elliot is already being planned for reconstruction </a:t>
            </a:r>
          </a:p>
          <a:p>
            <a:r>
              <a:rPr lang="en-CA" dirty="0" smtClean="0"/>
              <a:t>Includes improving design to allow more through traffic past the Tim Hortons entrance</a:t>
            </a:r>
          </a:p>
          <a:p>
            <a:r>
              <a:rPr lang="en-CA" dirty="0" smtClean="0"/>
              <a:t>Recommend improving the design to allow for a centre turn lane</a:t>
            </a:r>
          </a:p>
          <a:p>
            <a:r>
              <a:rPr lang="en-CA" dirty="0"/>
              <a:t>Could use the majority of the centre lane (approximately 30m length) for a left queue lane to Tim Hortons. Or split with the left turn to Lindsay Street. To be confirmed in next steps</a:t>
            </a:r>
            <a:r>
              <a:rPr lang="en-CA" dirty="0" smtClean="0"/>
              <a:t>.</a:t>
            </a:r>
            <a:endParaRPr lang="en-CA" dirty="0"/>
          </a:p>
        </p:txBody>
      </p:sp>
      <p:sp>
        <p:nvSpPr>
          <p:cNvPr id="4" name="Slide Number Placeholder 3"/>
          <p:cNvSpPr>
            <a:spLocks noGrp="1"/>
          </p:cNvSpPr>
          <p:nvPr>
            <p:ph type="sldNum" sz="quarter" idx="11"/>
          </p:nvPr>
        </p:nvSpPr>
        <p:spPr/>
        <p:txBody>
          <a:bodyPr/>
          <a:lstStyle/>
          <a:p>
            <a:fld id="{7151117C-1423-4DD9-847C-E7CC0B1AAE9A}" type="slidenum">
              <a:rPr lang="en-CA" smtClean="0"/>
              <a:t>21</a:t>
            </a:fld>
            <a:endParaRPr lang="en-CA" dirty="0"/>
          </a:p>
        </p:txBody>
      </p:sp>
      <p:pic>
        <p:nvPicPr>
          <p:cNvPr id="5" name="Picture 4" descr="Aerial view of Elliot Street at Lindsay Street showing the design for a new left turn lane added.&#10;" title="Elliot Street Photo"/>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503852" y="952500"/>
            <a:ext cx="8459547" cy="4878457"/>
          </a:xfrm>
          <a:prstGeom prst="rect">
            <a:avLst/>
          </a:prstGeom>
        </p:spPr>
      </p:pic>
      <p:sp>
        <p:nvSpPr>
          <p:cNvPr id="6" name="TextBox 5"/>
          <p:cNvSpPr txBox="1"/>
          <p:nvPr/>
        </p:nvSpPr>
        <p:spPr>
          <a:xfrm>
            <a:off x="8511578" y="1081156"/>
            <a:ext cx="1667933" cy="369332"/>
          </a:xfrm>
          <a:prstGeom prst="rect">
            <a:avLst/>
          </a:prstGeom>
          <a:noFill/>
        </p:spPr>
        <p:txBody>
          <a:bodyPr wrap="square" rtlCol="0">
            <a:spAutoFit/>
          </a:bodyPr>
          <a:lstStyle/>
          <a:p>
            <a:r>
              <a:rPr lang="en-CA" dirty="0" smtClean="0"/>
              <a:t>Tim Hortons</a:t>
            </a:r>
            <a:endParaRPr lang="en-CA" dirty="0"/>
          </a:p>
        </p:txBody>
      </p:sp>
    </p:spTree>
    <p:extLst>
      <p:ext uri="{BB962C8B-B14F-4D97-AF65-F5344CB8AC3E}">
        <p14:creationId xmlns:p14="http://schemas.microsoft.com/office/powerpoint/2010/main" val="264931623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CA" sz="2800" dirty="0" smtClean="0"/>
              <a:t>Modify turning permissions at Helen and Lindsay Street related to accessing the Tim Hortons and Sobeys sites.</a:t>
            </a:r>
          </a:p>
          <a:p>
            <a:r>
              <a:rPr lang="en-CA" sz="2800" dirty="0" smtClean="0"/>
              <a:t>Add lights at Elliot and Lindsay intersection – coordinated/synchronized with Helen and Lindsay intersection signal timing. </a:t>
            </a:r>
          </a:p>
          <a:p>
            <a:r>
              <a:rPr lang="en-CA" sz="2800" dirty="0" smtClean="0"/>
              <a:t>Improve Elliot Street and rear access to Sobeys.</a:t>
            </a:r>
          </a:p>
          <a:p>
            <a:r>
              <a:rPr lang="en-CA" sz="2800" dirty="0" smtClean="0"/>
              <a:t>Provide queue lane on Elliot Street for Tim Hortons.</a:t>
            </a:r>
          </a:p>
          <a:p>
            <a:r>
              <a:rPr lang="en-CA" sz="2800" dirty="0" smtClean="0"/>
              <a:t>No further EA work required.</a:t>
            </a:r>
          </a:p>
          <a:p>
            <a:r>
              <a:rPr lang="en-CA" sz="2800" dirty="0" smtClean="0"/>
              <a:t>Design work still needed for intersection and road improvements.</a:t>
            </a:r>
          </a:p>
          <a:p>
            <a:r>
              <a:rPr lang="en-CA" sz="2800" dirty="0" smtClean="0"/>
              <a:t>Potential for additional new access location on Elliot Street in future (would require property on north side of Elliot).</a:t>
            </a:r>
          </a:p>
          <a:p>
            <a:endParaRPr lang="en-CA" sz="2800" dirty="0"/>
          </a:p>
        </p:txBody>
      </p:sp>
      <p:sp>
        <p:nvSpPr>
          <p:cNvPr id="4" name="Slide Number Placeholder 3"/>
          <p:cNvSpPr>
            <a:spLocks noGrp="1"/>
          </p:cNvSpPr>
          <p:nvPr>
            <p:ph type="sldNum" sz="quarter" idx="11"/>
          </p:nvPr>
        </p:nvSpPr>
        <p:spPr/>
        <p:txBody>
          <a:bodyPr/>
          <a:lstStyle/>
          <a:p>
            <a:fld id="{7151117C-1423-4DD9-847C-E7CC0B1AAE9A}" type="slidenum">
              <a:rPr lang="en-CA" smtClean="0"/>
              <a:t>22</a:t>
            </a:fld>
            <a:endParaRPr lang="en-CA" dirty="0"/>
          </a:p>
        </p:txBody>
      </p:sp>
      <p:sp>
        <p:nvSpPr>
          <p:cNvPr id="6" name="Title 1"/>
          <p:cNvSpPr>
            <a:spLocks noGrp="1"/>
          </p:cNvSpPr>
          <p:nvPr>
            <p:ph type="title"/>
          </p:nvPr>
        </p:nvSpPr>
        <p:spPr>
          <a:xfrm>
            <a:off x="228600" y="239050"/>
            <a:ext cx="11734800" cy="360099"/>
          </a:xfrm>
        </p:spPr>
        <p:txBody>
          <a:bodyPr vert="horz" lIns="0" tIns="0" rIns="0" bIns="0" rtlCol="0" anchor="ctr">
            <a:spAutoFit/>
          </a:bodyPr>
          <a:lstStyle/>
          <a:p>
            <a:r>
              <a:rPr lang="en-CA" sz="2600" dirty="0" smtClean="0">
                <a:latin typeface="Century Gothic" panose="020B0502020202020204" pitchFamily="34" charset="0"/>
              </a:rPr>
              <a:t>Summary of Traffic Operation Improvements</a:t>
            </a:r>
            <a:endParaRPr lang="en-CA" sz="2600" dirty="0">
              <a:latin typeface="Century Gothic" panose="020B0502020202020204" pitchFamily="34" charset="0"/>
            </a:endParaRPr>
          </a:p>
        </p:txBody>
      </p:sp>
    </p:spTree>
    <p:extLst>
      <p:ext uri="{BB962C8B-B14F-4D97-AF65-F5344CB8AC3E}">
        <p14:creationId xmlns:p14="http://schemas.microsoft.com/office/powerpoint/2010/main" val="336165181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descr="The alternative solutions (also referred to as options) studied as part of the environmental assessment include: &#10;Do Nothing &#10;Improve local traffic operations&#10;Expand existing bridge&#10;Build second in-town crossing&#10;Build a bypass (3rd Concession Baddow)&#10;" title="Options Considered"/>
          <p:cNvSpPr>
            <a:spLocks noGrp="1"/>
          </p:cNvSpPr>
          <p:nvPr>
            <p:ph idx="1"/>
          </p:nvPr>
        </p:nvSpPr>
        <p:spPr>
          <a:xfrm>
            <a:off x="398116" y="1039224"/>
            <a:ext cx="7796061" cy="4006112"/>
          </a:xfrm>
        </p:spPr>
        <p:txBody>
          <a:bodyPr>
            <a:normAutofit/>
          </a:bodyPr>
          <a:lstStyle/>
          <a:p>
            <a:r>
              <a:rPr lang="en-CA" sz="2800" dirty="0" smtClean="0">
                <a:solidFill>
                  <a:schemeClr val="bg1">
                    <a:lumMod val="75000"/>
                  </a:schemeClr>
                </a:solidFill>
              </a:rPr>
              <a:t> Do Nothing </a:t>
            </a:r>
          </a:p>
          <a:p>
            <a:r>
              <a:rPr lang="en-CA" sz="2800" dirty="0" smtClean="0">
                <a:solidFill>
                  <a:schemeClr val="bg1">
                    <a:lumMod val="75000"/>
                  </a:schemeClr>
                </a:solidFill>
              </a:rPr>
              <a:t> Improve local traffic operations</a:t>
            </a:r>
          </a:p>
          <a:p>
            <a:r>
              <a:rPr lang="en-CA" sz="2800" dirty="0" smtClean="0">
                <a:solidFill>
                  <a:schemeClr val="tx1"/>
                </a:solidFill>
              </a:rPr>
              <a:t> Expand existing bridge</a:t>
            </a:r>
          </a:p>
          <a:p>
            <a:r>
              <a:rPr lang="en-CA" sz="2800" dirty="0" smtClean="0">
                <a:solidFill>
                  <a:schemeClr val="tx1"/>
                </a:solidFill>
              </a:rPr>
              <a:t> Build second in-town </a:t>
            </a:r>
            <a:r>
              <a:rPr lang="en-CA" sz="2800" dirty="0">
                <a:solidFill>
                  <a:schemeClr val="tx1"/>
                </a:solidFill>
              </a:rPr>
              <a:t>c</a:t>
            </a:r>
            <a:r>
              <a:rPr lang="en-CA" sz="2800" dirty="0" smtClean="0">
                <a:solidFill>
                  <a:schemeClr val="tx1"/>
                </a:solidFill>
              </a:rPr>
              <a:t>rossing</a:t>
            </a:r>
          </a:p>
          <a:p>
            <a:r>
              <a:rPr lang="en-CA" sz="2800" dirty="0" smtClean="0">
                <a:solidFill>
                  <a:schemeClr val="tx1"/>
                </a:solidFill>
              </a:rPr>
              <a:t> Build a bypass: 3</a:t>
            </a:r>
            <a:r>
              <a:rPr lang="en-CA" sz="2800" baseline="30000" dirty="0" smtClean="0">
                <a:solidFill>
                  <a:schemeClr val="tx1"/>
                </a:solidFill>
              </a:rPr>
              <a:t>rd</a:t>
            </a:r>
            <a:r>
              <a:rPr lang="en-CA" sz="2800" dirty="0" smtClean="0">
                <a:solidFill>
                  <a:schemeClr val="tx1"/>
                </a:solidFill>
              </a:rPr>
              <a:t> </a:t>
            </a:r>
            <a:r>
              <a:rPr lang="en-CA" sz="2800" dirty="0">
                <a:solidFill>
                  <a:schemeClr val="tx1"/>
                </a:solidFill>
              </a:rPr>
              <a:t>C</a:t>
            </a:r>
            <a:r>
              <a:rPr lang="en-CA" sz="2800" dirty="0" smtClean="0">
                <a:solidFill>
                  <a:schemeClr val="tx1"/>
                </a:solidFill>
              </a:rPr>
              <a:t>oncession </a:t>
            </a:r>
            <a:r>
              <a:rPr lang="en-CA" sz="2800" dirty="0" err="1" smtClean="0">
                <a:solidFill>
                  <a:schemeClr val="tx1"/>
                </a:solidFill>
              </a:rPr>
              <a:t>Baddow</a:t>
            </a:r>
            <a:endParaRPr lang="en-CA" sz="2800" dirty="0" smtClean="0">
              <a:solidFill>
                <a:schemeClr val="tx1"/>
              </a:solidFill>
            </a:endParaRPr>
          </a:p>
          <a:p>
            <a:pPr lvl="1">
              <a:buFont typeface="Courier New" panose="02070309020205020404" pitchFamily="49" charset="0"/>
              <a:buChar char="o"/>
            </a:pPr>
            <a:r>
              <a:rPr lang="en-CA" sz="2600" dirty="0" smtClean="0">
                <a:solidFill>
                  <a:schemeClr val="tx1"/>
                </a:solidFill>
              </a:rPr>
              <a:t>Note: Other bypass options reviewed including existing bridges Northline/</a:t>
            </a:r>
            <a:r>
              <a:rPr lang="en-CA" sz="2600" dirty="0" err="1" smtClean="0">
                <a:solidFill>
                  <a:schemeClr val="tx1"/>
                </a:solidFill>
              </a:rPr>
              <a:t>Poulsom</a:t>
            </a:r>
            <a:r>
              <a:rPr lang="en-CA" sz="2600" dirty="0" smtClean="0">
                <a:solidFill>
                  <a:schemeClr val="tx1"/>
                </a:solidFill>
              </a:rPr>
              <a:t> and Concession 6/Burnt River Road</a:t>
            </a:r>
            <a:endParaRPr lang="en-CA" sz="2600" dirty="0">
              <a:solidFill>
                <a:schemeClr val="tx1"/>
              </a:solidFill>
            </a:endParaRPr>
          </a:p>
        </p:txBody>
      </p:sp>
      <p:sp>
        <p:nvSpPr>
          <p:cNvPr id="4" name="Slide Number Placeholder 3"/>
          <p:cNvSpPr>
            <a:spLocks noGrp="1"/>
          </p:cNvSpPr>
          <p:nvPr>
            <p:ph type="sldNum" sz="quarter" idx="11"/>
          </p:nvPr>
        </p:nvSpPr>
        <p:spPr/>
        <p:txBody>
          <a:bodyPr/>
          <a:lstStyle/>
          <a:p>
            <a:fld id="{7151117C-1423-4DD9-847C-E7CC0B1AAE9A}" type="slidenum">
              <a:rPr lang="en-CA" smtClean="0"/>
              <a:t>23</a:t>
            </a:fld>
            <a:endParaRPr lang="en-CA" dirty="0"/>
          </a:p>
        </p:txBody>
      </p:sp>
      <p:sp>
        <p:nvSpPr>
          <p:cNvPr id="5" name="Title 1"/>
          <p:cNvSpPr>
            <a:spLocks noGrp="1"/>
          </p:cNvSpPr>
          <p:nvPr>
            <p:ph type="title"/>
          </p:nvPr>
        </p:nvSpPr>
        <p:spPr>
          <a:xfrm>
            <a:off x="228600" y="169801"/>
            <a:ext cx="11734800" cy="498598"/>
          </a:xfrm>
        </p:spPr>
        <p:txBody>
          <a:bodyPr/>
          <a:lstStyle/>
          <a:p>
            <a:r>
              <a:rPr lang="en-CA" dirty="0" smtClean="0">
                <a:latin typeface="Century Gothic" panose="020B0502020202020204" pitchFamily="34" charset="0"/>
              </a:rPr>
              <a:t>Other Options Considered</a:t>
            </a:r>
            <a:endParaRPr lang="en-CA" dirty="0">
              <a:latin typeface="Century Gothic" panose="020B0502020202020204" pitchFamily="34" charset="0"/>
            </a:endParaRPr>
          </a:p>
        </p:txBody>
      </p:sp>
      <p:pic>
        <p:nvPicPr>
          <p:cNvPr id="6" name="Picture 5" descr="Aerial of Fenelon Falls&#10;" title="In-Town Photo"/>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8741554" y="1198337"/>
            <a:ext cx="2977559" cy="2364013"/>
          </a:xfrm>
          <a:prstGeom prst="rect">
            <a:avLst/>
          </a:prstGeom>
        </p:spPr>
      </p:pic>
      <p:pic>
        <p:nvPicPr>
          <p:cNvPr id="7" name="Picture 6" descr="Aerial of the broader region surrounding Fenelon Falls&#10;" title="Bypass Area Photo"/>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8741554" y="3880575"/>
            <a:ext cx="2977559" cy="2392478"/>
          </a:xfrm>
          <a:prstGeom prst="rect">
            <a:avLst/>
          </a:prstGeom>
        </p:spPr>
      </p:pic>
      <p:sp>
        <p:nvSpPr>
          <p:cNvPr id="8" name="Content Placeholder 2"/>
          <p:cNvSpPr txBox="1">
            <a:spLocks/>
          </p:cNvSpPr>
          <p:nvPr/>
        </p:nvSpPr>
        <p:spPr>
          <a:xfrm>
            <a:off x="8667595" y="864146"/>
            <a:ext cx="2578100" cy="350157"/>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b="1" dirty="0" smtClean="0">
                <a:solidFill>
                  <a:schemeClr val="tx1"/>
                </a:solidFill>
                <a:latin typeface="Calibri" panose="020F0502020204030204" pitchFamily="34" charset="0"/>
                <a:cs typeface="Calibri" panose="020F0502020204030204" pitchFamily="34" charset="0"/>
              </a:rPr>
              <a:t>In-Town Area</a:t>
            </a:r>
            <a:endParaRPr lang="en-CA" b="1" dirty="0">
              <a:solidFill>
                <a:schemeClr val="tx1"/>
              </a:solidFill>
              <a:latin typeface="Calibri" panose="020F0502020204030204" pitchFamily="34" charset="0"/>
              <a:cs typeface="Calibri" panose="020F0502020204030204" pitchFamily="34" charset="0"/>
            </a:endParaRPr>
          </a:p>
        </p:txBody>
      </p:sp>
      <p:sp>
        <p:nvSpPr>
          <p:cNvPr id="9" name="Content Placeholder 2"/>
          <p:cNvSpPr txBox="1">
            <a:spLocks/>
          </p:cNvSpPr>
          <p:nvPr/>
        </p:nvSpPr>
        <p:spPr>
          <a:xfrm>
            <a:off x="8667595" y="3578110"/>
            <a:ext cx="2578100" cy="350157"/>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b="1" dirty="0" smtClean="0">
                <a:solidFill>
                  <a:schemeClr val="tx1"/>
                </a:solidFill>
                <a:latin typeface="Calibri" panose="020F0502020204030204" pitchFamily="34" charset="0"/>
                <a:cs typeface="Calibri" panose="020F0502020204030204" pitchFamily="34" charset="0"/>
              </a:rPr>
              <a:t>Bypass Area</a:t>
            </a:r>
            <a:endParaRPr lang="en-CA" b="1" dirty="0">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84673265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69801"/>
            <a:ext cx="11734800" cy="498598"/>
          </a:xfrm>
        </p:spPr>
        <p:txBody>
          <a:bodyPr/>
          <a:lstStyle/>
          <a:p>
            <a:r>
              <a:rPr lang="en-CA" dirty="0" smtClean="0">
                <a:latin typeface="Century Gothic" panose="020B0502020202020204" pitchFamily="34" charset="0"/>
              </a:rPr>
              <a:t>Bridge Widening</a:t>
            </a:r>
            <a:endParaRPr lang="en-CA" u="sng" dirty="0">
              <a:latin typeface="Century Gothic" panose="020B0502020202020204" pitchFamily="34" charset="0"/>
            </a:endParaRPr>
          </a:p>
        </p:txBody>
      </p:sp>
      <p:sp>
        <p:nvSpPr>
          <p:cNvPr id="4" name="Rectangle 3"/>
          <p:cNvSpPr/>
          <p:nvPr/>
        </p:nvSpPr>
        <p:spPr>
          <a:xfrm>
            <a:off x="228600" y="1030888"/>
            <a:ext cx="6674445" cy="5709255"/>
          </a:xfrm>
          <a:prstGeom prst="rect">
            <a:avLst/>
          </a:prstGeom>
        </p:spPr>
        <p:txBody>
          <a:bodyPr wrap="square">
            <a:spAutoFit/>
          </a:bodyPr>
          <a:lstStyle/>
          <a:p>
            <a:pPr eaLnBrk="0" fontAlgn="base" hangingPunct="0">
              <a:spcBef>
                <a:spcPct val="0"/>
              </a:spcBef>
              <a:spcAft>
                <a:spcPts val="600"/>
              </a:spcAft>
            </a:pPr>
            <a:r>
              <a:rPr lang="en-CA" altLang="ja-JP" sz="2200" dirty="0" smtClean="0">
                <a:solidFill>
                  <a:prstClr val="black"/>
                </a:solidFill>
                <a:ea typeface="Calibri" panose="020F0502020204030204" pitchFamily="34" charset="0"/>
                <a:cs typeface="Times New Roman" panose="02020603050405020304" pitchFamily="18" charset="0"/>
              </a:rPr>
              <a:t>Expanding existing bridge will not solve the traffic issues:</a:t>
            </a:r>
          </a:p>
          <a:p>
            <a:pPr marL="285750" indent="-285750" eaLnBrk="0" fontAlgn="base" hangingPunct="0">
              <a:spcBef>
                <a:spcPct val="0"/>
              </a:spcBef>
              <a:spcAft>
                <a:spcPts val="600"/>
              </a:spcAft>
              <a:buFont typeface="Arial" panose="020B0604020202020204" pitchFamily="34" charset="0"/>
              <a:buChar char="•"/>
            </a:pPr>
            <a:r>
              <a:rPr lang="en-CA" altLang="ja-JP" sz="2200" dirty="0" smtClean="0">
                <a:solidFill>
                  <a:prstClr val="black"/>
                </a:solidFill>
                <a:ea typeface="Calibri" panose="020F0502020204030204" pitchFamily="34" charset="0"/>
                <a:cs typeface="Times New Roman" panose="02020603050405020304" pitchFamily="18" charset="0"/>
              </a:rPr>
              <a:t>Adding more southbound left queuing space </a:t>
            </a:r>
            <a:r>
              <a:rPr lang="en-CA" altLang="ja-JP" sz="2200" b="1" dirty="0" smtClean="0">
                <a:solidFill>
                  <a:prstClr val="black"/>
                </a:solidFill>
                <a:ea typeface="Calibri" panose="020F0502020204030204" pitchFamily="34" charset="0"/>
                <a:cs typeface="Times New Roman" panose="02020603050405020304" pitchFamily="18" charset="0"/>
              </a:rPr>
              <a:t>does not </a:t>
            </a:r>
            <a:r>
              <a:rPr lang="en-CA" altLang="ja-JP" sz="2200" dirty="0" smtClean="0">
                <a:solidFill>
                  <a:prstClr val="black"/>
                </a:solidFill>
                <a:ea typeface="Calibri" panose="020F0502020204030204" pitchFamily="34" charset="0"/>
                <a:cs typeface="Times New Roman" panose="02020603050405020304" pitchFamily="18" charset="0"/>
              </a:rPr>
              <a:t>improve traffic flow, the queues continue to grow. </a:t>
            </a:r>
          </a:p>
          <a:p>
            <a:pPr marL="285750" indent="-285750" eaLnBrk="0" fontAlgn="base" hangingPunct="0">
              <a:spcBef>
                <a:spcPct val="0"/>
              </a:spcBef>
              <a:spcAft>
                <a:spcPts val="600"/>
              </a:spcAft>
              <a:buFont typeface="Arial" panose="020B0604020202020204" pitchFamily="34" charset="0"/>
              <a:buChar char="•"/>
            </a:pPr>
            <a:r>
              <a:rPr lang="en-CA" altLang="ja-JP" sz="2200" dirty="0" smtClean="0">
                <a:solidFill>
                  <a:prstClr val="black"/>
                </a:solidFill>
                <a:cs typeface="Times New Roman" panose="02020603050405020304" pitchFamily="18" charset="0"/>
              </a:rPr>
              <a:t>Complications for design of Colborne Street and </a:t>
            </a:r>
            <a:r>
              <a:rPr lang="en-CA" altLang="ja-JP" sz="2200" dirty="0" smtClean="0">
                <a:solidFill>
                  <a:prstClr val="black"/>
                </a:solidFill>
              </a:rPr>
              <a:t>tie-ins with Colborne and Lindsay:	</a:t>
            </a:r>
          </a:p>
          <a:p>
            <a:pPr marL="742950" lvl="1" indent="-285750" eaLnBrk="0" fontAlgn="base" hangingPunct="0">
              <a:spcBef>
                <a:spcPct val="0"/>
              </a:spcBef>
              <a:spcAft>
                <a:spcPts val="600"/>
              </a:spcAft>
              <a:buFont typeface="Arial" panose="020B0604020202020204" pitchFamily="34" charset="0"/>
              <a:buChar char="•"/>
            </a:pPr>
            <a:r>
              <a:rPr lang="en-CA" altLang="ja-JP" sz="2200" dirty="0" smtClean="0">
                <a:solidFill>
                  <a:prstClr val="black"/>
                </a:solidFill>
              </a:rPr>
              <a:t>Colborne is 2 lanes so would shift bottleneck</a:t>
            </a:r>
          </a:p>
          <a:p>
            <a:pPr marL="742950" lvl="1" indent="-285750" eaLnBrk="0" fontAlgn="base" hangingPunct="0">
              <a:spcBef>
                <a:spcPct val="0"/>
              </a:spcBef>
              <a:spcAft>
                <a:spcPts val="600"/>
              </a:spcAft>
              <a:buFont typeface="Arial" panose="020B0604020202020204" pitchFamily="34" charset="0"/>
              <a:buChar char="•"/>
            </a:pPr>
            <a:r>
              <a:rPr lang="en-CA" altLang="ja-JP" sz="2200" dirty="0" smtClean="0">
                <a:solidFill>
                  <a:prstClr val="black"/>
                </a:solidFill>
              </a:rPr>
              <a:t>Road alignment skewed, affects geometry north and south of bridge</a:t>
            </a:r>
          </a:p>
          <a:p>
            <a:pPr marL="285750" indent="-285750" eaLnBrk="0" fontAlgn="base" hangingPunct="0">
              <a:spcBef>
                <a:spcPct val="0"/>
              </a:spcBef>
              <a:spcAft>
                <a:spcPts val="600"/>
              </a:spcAft>
              <a:buFont typeface="Arial" panose="020B0604020202020204" pitchFamily="34" charset="0"/>
              <a:buChar char="•"/>
            </a:pPr>
            <a:r>
              <a:rPr lang="en-CA" altLang="ja-JP" sz="2200" dirty="0" smtClean="0">
                <a:solidFill>
                  <a:prstClr val="black"/>
                </a:solidFill>
              </a:rPr>
              <a:t>Expanding the bridge for auto traffic is not recommended.</a:t>
            </a:r>
          </a:p>
          <a:p>
            <a:pPr marL="285750" indent="-285750" eaLnBrk="0" fontAlgn="base" hangingPunct="0">
              <a:spcBef>
                <a:spcPct val="0"/>
              </a:spcBef>
              <a:spcAft>
                <a:spcPts val="600"/>
              </a:spcAft>
              <a:buFont typeface="Arial" panose="020B0604020202020204" pitchFamily="34" charset="0"/>
              <a:buChar char="•"/>
            </a:pPr>
            <a:r>
              <a:rPr lang="en-CA" altLang="ja-JP" sz="2200" dirty="0" smtClean="0">
                <a:solidFill>
                  <a:prstClr val="black"/>
                </a:solidFill>
              </a:rPr>
              <a:t>The existing bridge and pedestrian connection does require improvements/rehabilitation. Includes improved pedestrian connections on both sides of the bridge.</a:t>
            </a:r>
            <a:endParaRPr lang="en-CA" altLang="ja-JP" sz="2200" dirty="0">
              <a:solidFill>
                <a:prstClr val="black"/>
              </a:solidFill>
            </a:endParaRPr>
          </a:p>
          <a:p>
            <a:pPr marL="285750" indent="-285750" eaLnBrk="0" fontAlgn="base" hangingPunct="0">
              <a:spcBef>
                <a:spcPct val="0"/>
              </a:spcBef>
              <a:spcAft>
                <a:spcPts val="600"/>
              </a:spcAft>
              <a:buFont typeface="Arial" panose="020B0604020202020204" pitchFamily="34" charset="0"/>
              <a:buChar char="•"/>
            </a:pPr>
            <a:endParaRPr lang="en-CA" altLang="ja-JP" sz="2200" dirty="0">
              <a:solidFill>
                <a:prstClr val="black"/>
              </a:solidFill>
              <a:ea typeface="Calibri" panose="020F0502020204030204" pitchFamily="34" charset="0"/>
              <a:cs typeface="Times New Roman" panose="02020603050405020304" pitchFamily="18" charset="0"/>
            </a:endParaRPr>
          </a:p>
        </p:txBody>
      </p:sp>
      <p:pic>
        <p:nvPicPr>
          <p:cNvPr id="8" name="Picture 7" descr="Aerial view of the Fenelon Falls bridge crossing" title="Bridge Widening Map"/>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7010625" y="1081078"/>
            <a:ext cx="5172740" cy="4810427"/>
          </a:xfrm>
          <a:prstGeom prst="rect">
            <a:avLst/>
          </a:prstGeom>
        </p:spPr>
      </p:pic>
      <p:sp>
        <p:nvSpPr>
          <p:cNvPr id="5" name="Slide Number Placeholder 4"/>
          <p:cNvSpPr>
            <a:spLocks noGrp="1"/>
          </p:cNvSpPr>
          <p:nvPr>
            <p:ph type="sldNum" sz="quarter" idx="11"/>
          </p:nvPr>
        </p:nvSpPr>
        <p:spPr/>
        <p:txBody>
          <a:bodyPr/>
          <a:lstStyle/>
          <a:p>
            <a:fld id="{7151117C-1423-4DD9-847C-E7CC0B1AAE9A}" type="slidenum">
              <a:rPr lang="en-CA" smtClean="0"/>
              <a:t>24</a:t>
            </a:fld>
            <a:endParaRPr lang="en-CA" dirty="0"/>
          </a:p>
        </p:txBody>
      </p:sp>
    </p:spTree>
    <p:extLst>
      <p:ext uri="{BB962C8B-B14F-4D97-AF65-F5344CB8AC3E}">
        <p14:creationId xmlns:p14="http://schemas.microsoft.com/office/powerpoint/2010/main" val="355664115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latin typeface="Century Gothic" panose="020B0502020202020204" pitchFamily="34" charset="0"/>
              </a:rPr>
              <a:t>New In-Town Crossing</a:t>
            </a:r>
            <a:endParaRPr lang="en-CA" dirty="0">
              <a:latin typeface="Century Gothic" panose="020B0502020202020204" pitchFamily="34" charset="0"/>
            </a:endParaRPr>
          </a:p>
        </p:txBody>
      </p:sp>
      <p:pic>
        <p:nvPicPr>
          <p:cNvPr id="16" name="Picture 15"/>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350282" y="861912"/>
            <a:ext cx="816396" cy="831564"/>
          </a:xfrm>
          <a:prstGeom prst="rect">
            <a:avLst/>
          </a:prstGeom>
        </p:spPr>
      </p:pic>
      <p:pic>
        <p:nvPicPr>
          <p:cNvPr id="17" name="Picture 16"/>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10564284" y="838200"/>
            <a:ext cx="816396" cy="831564"/>
          </a:xfrm>
          <a:prstGeom prst="rect">
            <a:avLst/>
          </a:prstGeom>
        </p:spPr>
      </p:pic>
      <p:pic>
        <p:nvPicPr>
          <p:cNvPr id="3" name="Picture 2"/>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9832" y="838200"/>
            <a:ext cx="12201832" cy="6019800"/>
          </a:xfrm>
          <a:prstGeom prst="rect">
            <a:avLst/>
          </a:prstGeom>
        </p:spPr>
      </p:pic>
      <p:grpSp>
        <p:nvGrpSpPr>
          <p:cNvPr id="66" name="Group 65"/>
          <p:cNvGrpSpPr/>
          <p:nvPr/>
        </p:nvGrpSpPr>
        <p:grpSpPr>
          <a:xfrm>
            <a:off x="1152525" y="819150"/>
            <a:ext cx="9877425" cy="6057899"/>
            <a:chOff x="1152525" y="819150"/>
            <a:chExt cx="9877425" cy="6057899"/>
          </a:xfrm>
        </p:grpSpPr>
        <p:grpSp>
          <p:nvGrpSpPr>
            <p:cNvPr id="59" name="Group 58"/>
            <p:cNvGrpSpPr/>
            <p:nvPr/>
          </p:nvGrpSpPr>
          <p:grpSpPr>
            <a:xfrm>
              <a:off x="1152525" y="819150"/>
              <a:ext cx="9877425" cy="6057899"/>
              <a:chOff x="1152525" y="819150"/>
              <a:chExt cx="9877425" cy="6057899"/>
            </a:xfrm>
          </p:grpSpPr>
          <p:sp>
            <p:nvSpPr>
              <p:cNvPr id="22" name="Freeform 21"/>
              <p:cNvSpPr/>
              <p:nvPr/>
            </p:nvSpPr>
            <p:spPr>
              <a:xfrm>
                <a:off x="1152525" y="4714874"/>
                <a:ext cx="5700712" cy="2162175"/>
              </a:xfrm>
              <a:custGeom>
                <a:avLst/>
                <a:gdLst>
                  <a:gd name="connsiteX0" fmla="*/ 0 w 5676900"/>
                  <a:gd name="connsiteY0" fmla="*/ 2152650 h 2152650"/>
                  <a:gd name="connsiteX1" fmla="*/ 47625 w 5676900"/>
                  <a:gd name="connsiteY1" fmla="*/ 2019300 h 2152650"/>
                  <a:gd name="connsiteX2" fmla="*/ 2047875 w 5676900"/>
                  <a:gd name="connsiteY2" fmla="*/ 1314450 h 2152650"/>
                  <a:gd name="connsiteX3" fmla="*/ 2819400 w 5676900"/>
                  <a:gd name="connsiteY3" fmla="*/ 990600 h 2152650"/>
                  <a:gd name="connsiteX4" fmla="*/ 3562350 w 5676900"/>
                  <a:gd name="connsiteY4" fmla="*/ 742950 h 2152650"/>
                  <a:gd name="connsiteX5" fmla="*/ 4543425 w 5676900"/>
                  <a:gd name="connsiteY5" fmla="*/ 400050 h 2152650"/>
                  <a:gd name="connsiteX6" fmla="*/ 5676900 w 5676900"/>
                  <a:gd name="connsiteY6" fmla="*/ 0 h 2152650"/>
                  <a:gd name="connsiteX0" fmla="*/ 0 w 5700712"/>
                  <a:gd name="connsiteY0" fmla="*/ 2162175 h 2162175"/>
                  <a:gd name="connsiteX1" fmla="*/ 47625 w 5700712"/>
                  <a:gd name="connsiteY1" fmla="*/ 2028825 h 2162175"/>
                  <a:gd name="connsiteX2" fmla="*/ 2047875 w 5700712"/>
                  <a:gd name="connsiteY2" fmla="*/ 1323975 h 2162175"/>
                  <a:gd name="connsiteX3" fmla="*/ 2819400 w 5700712"/>
                  <a:gd name="connsiteY3" fmla="*/ 1000125 h 2162175"/>
                  <a:gd name="connsiteX4" fmla="*/ 3562350 w 5700712"/>
                  <a:gd name="connsiteY4" fmla="*/ 752475 h 2162175"/>
                  <a:gd name="connsiteX5" fmla="*/ 4543425 w 5700712"/>
                  <a:gd name="connsiteY5" fmla="*/ 409575 h 2162175"/>
                  <a:gd name="connsiteX6" fmla="*/ 5700712 w 5700712"/>
                  <a:gd name="connsiteY6" fmla="*/ 0 h 2162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00712" h="2162175">
                    <a:moveTo>
                      <a:pt x="0" y="2162175"/>
                    </a:moveTo>
                    <a:lnTo>
                      <a:pt x="47625" y="2028825"/>
                    </a:lnTo>
                    <a:lnTo>
                      <a:pt x="2047875" y="1323975"/>
                    </a:lnTo>
                    <a:lnTo>
                      <a:pt x="2819400" y="1000125"/>
                    </a:lnTo>
                    <a:lnTo>
                      <a:pt x="3562350" y="752475"/>
                    </a:lnTo>
                    <a:lnTo>
                      <a:pt x="4543425" y="409575"/>
                    </a:lnTo>
                    <a:lnTo>
                      <a:pt x="5700712" y="0"/>
                    </a:lnTo>
                  </a:path>
                </a:pathLst>
              </a:custGeom>
              <a:noFill/>
              <a:ln w="5715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3" name="Freeform 22"/>
              <p:cNvSpPr/>
              <p:nvPr/>
            </p:nvSpPr>
            <p:spPr>
              <a:xfrm>
                <a:off x="7334250" y="819150"/>
                <a:ext cx="3695700" cy="3705225"/>
              </a:xfrm>
              <a:custGeom>
                <a:avLst/>
                <a:gdLst>
                  <a:gd name="connsiteX0" fmla="*/ 0 w 3733800"/>
                  <a:gd name="connsiteY0" fmla="*/ 3705225 h 3705225"/>
                  <a:gd name="connsiteX1" fmla="*/ 3733800 w 3733800"/>
                  <a:gd name="connsiteY1" fmla="*/ 2362200 h 3705225"/>
                  <a:gd name="connsiteX2" fmla="*/ 2790825 w 3733800"/>
                  <a:gd name="connsiteY2" fmla="*/ 0 h 3705225"/>
                  <a:gd name="connsiteX0" fmla="*/ 0 w 3695700"/>
                  <a:gd name="connsiteY0" fmla="*/ 3705225 h 3705225"/>
                  <a:gd name="connsiteX1" fmla="*/ 3695700 w 3695700"/>
                  <a:gd name="connsiteY1" fmla="*/ 2362200 h 3705225"/>
                  <a:gd name="connsiteX2" fmla="*/ 2752725 w 3695700"/>
                  <a:gd name="connsiteY2" fmla="*/ 0 h 3705225"/>
                </a:gdLst>
                <a:ahLst/>
                <a:cxnLst>
                  <a:cxn ang="0">
                    <a:pos x="connsiteX0" y="connsiteY0"/>
                  </a:cxn>
                  <a:cxn ang="0">
                    <a:pos x="connsiteX1" y="connsiteY1"/>
                  </a:cxn>
                  <a:cxn ang="0">
                    <a:pos x="connsiteX2" y="connsiteY2"/>
                  </a:cxn>
                </a:cxnLst>
                <a:rect l="l" t="t" r="r" b="b"/>
                <a:pathLst>
                  <a:path w="3695700" h="3705225">
                    <a:moveTo>
                      <a:pt x="0" y="3705225"/>
                    </a:moveTo>
                    <a:lnTo>
                      <a:pt x="3695700" y="2362200"/>
                    </a:lnTo>
                    <a:lnTo>
                      <a:pt x="2752725" y="0"/>
                    </a:lnTo>
                  </a:path>
                </a:pathLst>
              </a:custGeom>
              <a:noFill/>
              <a:ln w="5715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4" name="Freeform 23"/>
              <p:cNvSpPr/>
              <p:nvPr/>
            </p:nvSpPr>
            <p:spPr>
              <a:xfrm>
                <a:off x="6864350" y="4533900"/>
                <a:ext cx="431800" cy="171450"/>
              </a:xfrm>
              <a:custGeom>
                <a:avLst/>
                <a:gdLst>
                  <a:gd name="connsiteX0" fmla="*/ 0 w 431800"/>
                  <a:gd name="connsiteY0" fmla="*/ 171450 h 171450"/>
                  <a:gd name="connsiteX1" fmla="*/ 431800 w 431800"/>
                  <a:gd name="connsiteY1" fmla="*/ 0 h 171450"/>
                </a:gdLst>
                <a:ahLst/>
                <a:cxnLst>
                  <a:cxn ang="0">
                    <a:pos x="connsiteX0" y="connsiteY0"/>
                  </a:cxn>
                  <a:cxn ang="0">
                    <a:pos x="connsiteX1" y="connsiteY1"/>
                  </a:cxn>
                </a:cxnLst>
                <a:rect l="l" t="t" r="r" b="b"/>
                <a:pathLst>
                  <a:path w="431800" h="171450">
                    <a:moveTo>
                      <a:pt x="0" y="171450"/>
                    </a:moveTo>
                    <a:lnTo>
                      <a:pt x="431800" y="0"/>
                    </a:lnTo>
                  </a:path>
                </a:pathLst>
              </a:custGeom>
              <a:noFill/>
              <a:ln w="57150">
                <a:solidFill>
                  <a:schemeClr val="accent5"/>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pSp>
        <p:sp>
          <p:nvSpPr>
            <p:cNvPr id="63" name="Oval 62"/>
            <p:cNvSpPr/>
            <p:nvPr/>
          </p:nvSpPr>
          <p:spPr>
            <a:xfrm>
              <a:off x="8023861" y="3947160"/>
              <a:ext cx="481263" cy="481263"/>
            </a:xfrm>
            <a:prstGeom prst="ellipse">
              <a:avLst/>
            </a:prstGeom>
            <a:solidFill>
              <a:schemeClr val="bg1"/>
            </a:solid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b="1" dirty="0">
                  <a:solidFill>
                    <a:sysClr val="windowText" lastClr="000000"/>
                  </a:solidFill>
                </a:rPr>
                <a:t>C</a:t>
              </a:r>
            </a:p>
          </p:txBody>
        </p:sp>
      </p:grpSp>
      <p:grpSp>
        <p:nvGrpSpPr>
          <p:cNvPr id="67" name="Group 66"/>
          <p:cNvGrpSpPr/>
          <p:nvPr/>
        </p:nvGrpSpPr>
        <p:grpSpPr>
          <a:xfrm>
            <a:off x="6233160" y="2635250"/>
            <a:ext cx="4561840" cy="2294890"/>
            <a:chOff x="6233160" y="2635250"/>
            <a:chExt cx="4561840" cy="2294890"/>
          </a:xfrm>
        </p:grpSpPr>
        <p:grpSp>
          <p:nvGrpSpPr>
            <p:cNvPr id="60" name="Group 59"/>
            <p:cNvGrpSpPr/>
            <p:nvPr/>
          </p:nvGrpSpPr>
          <p:grpSpPr>
            <a:xfrm>
              <a:off x="6233160" y="2635250"/>
              <a:ext cx="4561840" cy="2294890"/>
              <a:chOff x="6233160" y="2635250"/>
              <a:chExt cx="4561840" cy="2294890"/>
            </a:xfrm>
          </p:grpSpPr>
          <p:sp>
            <p:nvSpPr>
              <p:cNvPr id="41" name="Freeform 40"/>
              <p:cNvSpPr/>
              <p:nvPr/>
            </p:nvSpPr>
            <p:spPr>
              <a:xfrm>
                <a:off x="7063740" y="2635250"/>
                <a:ext cx="3731260" cy="1482090"/>
              </a:xfrm>
              <a:custGeom>
                <a:avLst/>
                <a:gdLst>
                  <a:gd name="connsiteX0" fmla="*/ 0 w 4457700"/>
                  <a:gd name="connsiteY0" fmla="*/ 2260600 h 2260600"/>
                  <a:gd name="connsiteX1" fmla="*/ 177800 w 4457700"/>
                  <a:gd name="connsiteY1" fmla="*/ 2114550 h 2260600"/>
                  <a:gd name="connsiteX2" fmla="*/ 571500 w 4457700"/>
                  <a:gd name="connsiteY2" fmla="*/ 1612900 h 2260600"/>
                  <a:gd name="connsiteX3" fmla="*/ 939800 w 4457700"/>
                  <a:gd name="connsiteY3" fmla="*/ 1250950 h 2260600"/>
                  <a:gd name="connsiteX4" fmla="*/ 4457700 w 4457700"/>
                  <a:gd name="connsiteY4" fmla="*/ 0 h 2260600"/>
                  <a:gd name="connsiteX0" fmla="*/ 0 w 4457700"/>
                  <a:gd name="connsiteY0" fmla="*/ 2260600 h 2260600"/>
                  <a:gd name="connsiteX1" fmla="*/ 177800 w 4457700"/>
                  <a:gd name="connsiteY1" fmla="*/ 2114550 h 2260600"/>
                  <a:gd name="connsiteX2" fmla="*/ 571500 w 4457700"/>
                  <a:gd name="connsiteY2" fmla="*/ 1612900 h 2260600"/>
                  <a:gd name="connsiteX3" fmla="*/ 1435100 w 4457700"/>
                  <a:gd name="connsiteY3" fmla="*/ 1068070 h 2260600"/>
                  <a:gd name="connsiteX4" fmla="*/ 4457700 w 4457700"/>
                  <a:gd name="connsiteY4" fmla="*/ 0 h 2260600"/>
                  <a:gd name="connsiteX0" fmla="*/ 0 w 4457700"/>
                  <a:gd name="connsiteY0" fmla="*/ 2260600 h 2260600"/>
                  <a:gd name="connsiteX1" fmla="*/ 177800 w 4457700"/>
                  <a:gd name="connsiteY1" fmla="*/ 2114550 h 2260600"/>
                  <a:gd name="connsiteX2" fmla="*/ 944880 w 4457700"/>
                  <a:gd name="connsiteY2" fmla="*/ 1231900 h 2260600"/>
                  <a:gd name="connsiteX3" fmla="*/ 1435100 w 4457700"/>
                  <a:gd name="connsiteY3" fmla="*/ 1068070 h 2260600"/>
                  <a:gd name="connsiteX4" fmla="*/ 4457700 w 4457700"/>
                  <a:gd name="connsiteY4" fmla="*/ 0 h 2260600"/>
                  <a:gd name="connsiteX0" fmla="*/ 0 w 4457700"/>
                  <a:gd name="connsiteY0" fmla="*/ 2260600 h 2260600"/>
                  <a:gd name="connsiteX1" fmla="*/ 726440 w 4457700"/>
                  <a:gd name="connsiteY1" fmla="*/ 1482090 h 2260600"/>
                  <a:gd name="connsiteX2" fmla="*/ 944880 w 4457700"/>
                  <a:gd name="connsiteY2" fmla="*/ 1231900 h 2260600"/>
                  <a:gd name="connsiteX3" fmla="*/ 1435100 w 4457700"/>
                  <a:gd name="connsiteY3" fmla="*/ 1068070 h 2260600"/>
                  <a:gd name="connsiteX4" fmla="*/ 4457700 w 4457700"/>
                  <a:gd name="connsiteY4" fmla="*/ 0 h 2260600"/>
                  <a:gd name="connsiteX0" fmla="*/ 0 w 3731260"/>
                  <a:gd name="connsiteY0" fmla="*/ 1482090 h 1482090"/>
                  <a:gd name="connsiteX1" fmla="*/ 218440 w 3731260"/>
                  <a:gd name="connsiteY1" fmla="*/ 1231900 h 1482090"/>
                  <a:gd name="connsiteX2" fmla="*/ 708660 w 3731260"/>
                  <a:gd name="connsiteY2" fmla="*/ 1068070 h 1482090"/>
                  <a:gd name="connsiteX3" fmla="*/ 3731260 w 3731260"/>
                  <a:gd name="connsiteY3" fmla="*/ 0 h 1482090"/>
                </a:gdLst>
                <a:ahLst/>
                <a:cxnLst>
                  <a:cxn ang="0">
                    <a:pos x="connsiteX0" y="connsiteY0"/>
                  </a:cxn>
                  <a:cxn ang="0">
                    <a:pos x="connsiteX1" y="connsiteY1"/>
                  </a:cxn>
                  <a:cxn ang="0">
                    <a:pos x="connsiteX2" y="connsiteY2"/>
                  </a:cxn>
                  <a:cxn ang="0">
                    <a:pos x="connsiteX3" y="connsiteY3"/>
                  </a:cxn>
                </a:cxnLst>
                <a:rect l="l" t="t" r="r" b="b"/>
                <a:pathLst>
                  <a:path w="3731260" h="1482090">
                    <a:moveTo>
                      <a:pt x="0" y="1482090"/>
                    </a:moveTo>
                    <a:lnTo>
                      <a:pt x="218440" y="1231900"/>
                    </a:lnTo>
                    <a:lnTo>
                      <a:pt x="708660" y="1068070"/>
                    </a:lnTo>
                    <a:lnTo>
                      <a:pt x="3731260" y="0"/>
                    </a:lnTo>
                  </a:path>
                </a:pathLst>
              </a:custGeom>
              <a:noFill/>
              <a:ln w="5715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6" name="Freeform 55"/>
              <p:cNvSpPr/>
              <p:nvPr/>
            </p:nvSpPr>
            <p:spPr>
              <a:xfrm>
                <a:off x="6678930" y="4144328"/>
                <a:ext cx="351473" cy="366712"/>
              </a:xfrm>
              <a:custGeom>
                <a:avLst/>
                <a:gdLst>
                  <a:gd name="connsiteX0" fmla="*/ 365760 w 365760"/>
                  <a:gd name="connsiteY0" fmla="*/ 0 h 342900"/>
                  <a:gd name="connsiteX1" fmla="*/ 0 w 365760"/>
                  <a:gd name="connsiteY1" fmla="*/ 342900 h 342900"/>
                  <a:gd name="connsiteX0" fmla="*/ 370523 w 370523"/>
                  <a:gd name="connsiteY0" fmla="*/ 0 h 366712"/>
                  <a:gd name="connsiteX1" fmla="*/ 0 w 370523"/>
                  <a:gd name="connsiteY1" fmla="*/ 366712 h 366712"/>
                  <a:gd name="connsiteX0" fmla="*/ 351473 w 351473"/>
                  <a:gd name="connsiteY0" fmla="*/ 0 h 366712"/>
                  <a:gd name="connsiteX1" fmla="*/ 0 w 351473"/>
                  <a:gd name="connsiteY1" fmla="*/ 366712 h 366712"/>
                </a:gdLst>
                <a:ahLst/>
                <a:cxnLst>
                  <a:cxn ang="0">
                    <a:pos x="connsiteX0" y="connsiteY0"/>
                  </a:cxn>
                  <a:cxn ang="0">
                    <a:pos x="connsiteX1" y="connsiteY1"/>
                  </a:cxn>
                </a:cxnLst>
                <a:rect l="l" t="t" r="r" b="b"/>
                <a:pathLst>
                  <a:path w="351473" h="366712">
                    <a:moveTo>
                      <a:pt x="351473" y="0"/>
                    </a:moveTo>
                    <a:lnTo>
                      <a:pt x="0" y="366712"/>
                    </a:lnTo>
                  </a:path>
                </a:pathLst>
              </a:custGeom>
              <a:noFill/>
              <a:ln w="57150">
                <a:solidFill>
                  <a:schemeClr val="accent5"/>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7" name="Freeform 56"/>
              <p:cNvSpPr/>
              <p:nvPr/>
            </p:nvSpPr>
            <p:spPr>
              <a:xfrm>
                <a:off x="6233160" y="4531043"/>
                <a:ext cx="414338" cy="399097"/>
              </a:xfrm>
              <a:custGeom>
                <a:avLst/>
                <a:gdLst>
                  <a:gd name="connsiteX0" fmla="*/ 0 w 381000"/>
                  <a:gd name="connsiteY0" fmla="*/ 365760 h 365760"/>
                  <a:gd name="connsiteX1" fmla="*/ 381000 w 381000"/>
                  <a:gd name="connsiteY1" fmla="*/ 0 h 365760"/>
                  <a:gd name="connsiteX0" fmla="*/ 0 w 471487"/>
                  <a:gd name="connsiteY0" fmla="*/ 461010 h 461010"/>
                  <a:gd name="connsiteX1" fmla="*/ 471487 w 471487"/>
                  <a:gd name="connsiteY1" fmla="*/ 0 h 461010"/>
                  <a:gd name="connsiteX0" fmla="*/ 0 w 428625"/>
                  <a:gd name="connsiteY0" fmla="*/ 413385 h 413385"/>
                  <a:gd name="connsiteX1" fmla="*/ 428625 w 428625"/>
                  <a:gd name="connsiteY1" fmla="*/ 0 h 413385"/>
                  <a:gd name="connsiteX0" fmla="*/ 0 w 414338"/>
                  <a:gd name="connsiteY0" fmla="*/ 399097 h 399097"/>
                  <a:gd name="connsiteX1" fmla="*/ 414338 w 414338"/>
                  <a:gd name="connsiteY1" fmla="*/ 0 h 399097"/>
                </a:gdLst>
                <a:ahLst/>
                <a:cxnLst>
                  <a:cxn ang="0">
                    <a:pos x="connsiteX0" y="connsiteY0"/>
                  </a:cxn>
                  <a:cxn ang="0">
                    <a:pos x="connsiteX1" y="connsiteY1"/>
                  </a:cxn>
                </a:cxnLst>
                <a:rect l="l" t="t" r="r" b="b"/>
                <a:pathLst>
                  <a:path w="414338" h="399097">
                    <a:moveTo>
                      <a:pt x="0" y="399097"/>
                    </a:moveTo>
                    <a:lnTo>
                      <a:pt x="414338" y="0"/>
                    </a:lnTo>
                  </a:path>
                </a:pathLst>
              </a:custGeom>
              <a:noFill/>
              <a:ln w="5715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pSp>
        <p:sp>
          <p:nvSpPr>
            <p:cNvPr id="64" name="Oval 63"/>
            <p:cNvSpPr/>
            <p:nvPr/>
          </p:nvSpPr>
          <p:spPr>
            <a:xfrm>
              <a:off x="8640211" y="3044097"/>
              <a:ext cx="481263" cy="481263"/>
            </a:xfrm>
            <a:prstGeom prst="ellipse">
              <a:avLst/>
            </a:prstGeom>
            <a:solidFill>
              <a:schemeClr val="bg1"/>
            </a:solid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b="1" dirty="0" smtClean="0">
                  <a:solidFill>
                    <a:sysClr val="windowText" lastClr="000000"/>
                  </a:solidFill>
                </a:rPr>
                <a:t>B</a:t>
              </a:r>
              <a:endParaRPr lang="en-CA" b="1" dirty="0">
                <a:solidFill>
                  <a:sysClr val="windowText" lastClr="000000"/>
                </a:solidFill>
              </a:endParaRPr>
            </a:p>
          </p:txBody>
        </p:sp>
      </p:grpSp>
      <p:grpSp>
        <p:nvGrpSpPr>
          <p:cNvPr id="68" name="Group 67"/>
          <p:cNvGrpSpPr/>
          <p:nvPr/>
        </p:nvGrpSpPr>
        <p:grpSpPr>
          <a:xfrm>
            <a:off x="3223260" y="1920239"/>
            <a:ext cx="7284720" cy="4107181"/>
            <a:chOff x="3223260" y="1920239"/>
            <a:chExt cx="7284720" cy="4107181"/>
          </a:xfrm>
        </p:grpSpPr>
        <p:grpSp>
          <p:nvGrpSpPr>
            <p:cNvPr id="61" name="Group 60"/>
            <p:cNvGrpSpPr/>
            <p:nvPr/>
          </p:nvGrpSpPr>
          <p:grpSpPr>
            <a:xfrm>
              <a:off x="3223260" y="1920239"/>
              <a:ext cx="7284720" cy="4107181"/>
              <a:chOff x="3223260" y="1920239"/>
              <a:chExt cx="7284720" cy="4107181"/>
            </a:xfrm>
          </p:grpSpPr>
          <p:sp>
            <p:nvSpPr>
              <p:cNvPr id="48" name="Freeform 47"/>
              <p:cNvSpPr/>
              <p:nvPr/>
            </p:nvSpPr>
            <p:spPr>
              <a:xfrm>
                <a:off x="3223260" y="4061460"/>
                <a:ext cx="2682240" cy="1965960"/>
              </a:xfrm>
              <a:custGeom>
                <a:avLst/>
                <a:gdLst>
                  <a:gd name="connsiteX0" fmla="*/ 0 w 7261860"/>
                  <a:gd name="connsiteY0" fmla="*/ 4168140 h 4168140"/>
                  <a:gd name="connsiteX1" fmla="*/ 205740 w 7261860"/>
                  <a:gd name="connsiteY1" fmla="*/ 3985260 h 4168140"/>
                  <a:gd name="connsiteX2" fmla="*/ 830580 w 7261860"/>
                  <a:gd name="connsiteY2" fmla="*/ 3200400 h 4168140"/>
                  <a:gd name="connsiteX3" fmla="*/ 1219200 w 7261860"/>
                  <a:gd name="connsiteY3" fmla="*/ 2903220 h 4168140"/>
                  <a:gd name="connsiteX4" fmla="*/ 2522220 w 7261860"/>
                  <a:gd name="connsiteY4" fmla="*/ 2461260 h 4168140"/>
                  <a:gd name="connsiteX5" fmla="*/ 3017520 w 7261860"/>
                  <a:gd name="connsiteY5" fmla="*/ 1737360 h 4168140"/>
                  <a:gd name="connsiteX6" fmla="*/ 3345180 w 7261860"/>
                  <a:gd name="connsiteY6" fmla="*/ 1409700 h 4168140"/>
                  <a:gd name="connsiteX7" fmla="*/ 7261860 w 7261860"/>
                  <a:gd name="connsiteY7" fmla="*/ 0 h 4168140"/>
                  <a:gd name="connsiteX0" fmla="*/ 0 w 7261860"/>
                  <a:gd name="connsiteY0" fmla="*/ 4168140 h 4168140"/>
                  <a:gd name="connsiteX1" fmla="*/ 205740 w 7261860"/>
                  <a:gd name="connsiteY1" fmla="*/ 3985260 h 4168140"/>
                  <a:gd name="connsiteX2" fmla="*/ 830580 w 7261860"/>
                  <a:gd name="connsiteY2" fmla="*/ 3200400 h 4168140"/>
                  <a:gd name="connsiteX3" fmla="*/ 1219200 w 7261860"/>
                  <a:gd name="connsiteY3" fmla="*/ 2903220 h 4168140"/>
                  <a:gd name="connsiteX4" fmla="*/ 2522220 w 7261860"/>
                  <a:gd name="connsiteY4" fmla="*/ 2461260 h 4168140"/>
                  <a:gd name="connsiteX5" fmla="*/ 3345180 w 7261860"/>
                  <a:gd name="connsiteY5" fmla="*/ 1409700 h 4168140"/>
                  <a:gd name="connsiteX6" fmla="*/ 7261860 w 7261860"/>
                  <a:gd name="connsiteY6" fmla="*/ 0 h 4168140"/>
                  <a:gd name="connsiteX0" fmla="*/ 0 w 7261860"/>
                  <a:gd name="connsiteY0" fmla="*/ 4168140 h 4168140"/>
                  <a:gd name="connsiteX1" fmla="*/ 205740 w 7261860"/>
                  <a:gd name="connsiteY1" fmla="*/ 3985260 h 4168140"/>
                  <a:gd name="connsiteX2" fmla="*/ 830580 w 7261860"/>
                  <a:gd name="connsiteY2" fmla="*/ 3200400 h 4168140"/>
                  <a:gd name="connsiteX3" fmla="*/ 1219200 w 7261860"/>
                  <a:gd name="connsiteY3" fmla="*/ 2903220 h 4168140"/>
                  <a:gd name="connsiteX4" fmla="*/ 2522220 w 7261860"/>
                  <a:gd name="connsiteY4" fmla="*/ 2461260 h 4168140"/>
                  <a:gd name="connsiteX5" fmla="*/ 7261860 w 7261860"/>
                  <a:gd name="connsiteY5" fmla="*/ 0 h 4168140"/>
                  <a:gd name="connsiteX0" fmla="*/ 0 w 2522220"/>
                  <a:gd name="connsiteY0" fmla="*/ 1706880 h 1706880"/>
                  <a:gd name="connsiteX1" fmla="*/ 205740 w 2522220"/>
                  <a:gd name="connsiteY1" fmla="*/ 1524000 h 1706880"/>
                  <a:gd name="connsiteX2" fmla="*/ 830580 w 2522220"/>
                  <a:gd name="connsiteY2" fmla="*/ 739140 h 1706880"/>
                  <a:gd name="connsiteX3" fmla="*/ 1219200 w 2522220"/>
                  <a:gd name="connsiteY3" fmla="*/ 441960 h 1706880"/>
                  <a:gd name="connsiteX4" fmla="*/ 2522220 w 2522220"/>
                  <a:gd name="connsiteY4" fmla="*/ 0 h 1706880"/>
                  <a:gd name="connsiteX0" fmla="*/ 0 w 2522220"/>
                  <a:gd name="connsiteY0" fmla="*/ 1706880 h 1706880"/>
                  <a:gd name="connsiteX1" fmla="*/ 205740 w 2522220"/>
                  <a:gd name="connsiteY1" fmla="*/ 1524000 h 1706880"/>
                  <a:gd name="connsiteX2" fmla="*/ 830580 w 2522220"/>
                  <a:gd name="connsiteY2" fmla="*/ 739140 h 1706880"/>
                  <a:gd name="connsiteX3" fmla="*/ 1219200 w 2522220"/>
                  <a:gd name="connsiteY3" fmla="*/ 441960 h 1706880"/>
                  <a:gd name="connsiteX4" fmla="*/ 1882140 w 2522220"/>
                  <a:gd name="connsiteY4" fmla="*/ 213360 h 1706880"/>
                  <a:gd name="connsiteX5" fmla="*/ 2522220 w 2522220"/>
                  <a:gd name="connsiteY5" fmla="*/ 0 h 1706880"/>
                  <a:gd name="connsiteX0" fmla="*/ 0 w 4305300"/>
                  <a:gd name="connsiteY0" fmla="*/ 3154680 h 3154680"/>
                  <a:gd name="connsiteX1" fmla="*/ 205740 w 4305300"/>
                  <a:gd name="connsiteY1" fmla="*/ 2971800 h 3154680"/>
                  <a:gd name="connsiteX2" fmla="*/ 830580 w 4305300"/>
                  <a:gd name="connsiteY2" fmla="*/ 2186940 h 3154680"/>
                  <a:gd name="connsiteX3" fmla="*/ 1219200 w 4305300"/>
                  <a:gd name="connsiteY3" fmla="*/ 1889760 h 3154680"/>
                  <a:gd name="connsiteX4" fmla="*/ 1882140 w 4305300"/>
                  <a:gd name="connsiteY4" fmla="*/ 1661160 h 3154680"/>
                  <a:gd name="connsiteX5" fmla="*/ 4305300 w 4305300"/>
                  <a:gd name="connsiteY5" fmla="*/ 0 h 3154680"/>
                  <a:gd name="connsiteX0" fmla="*/ 0 w 4305300"/>
                  <a:gd name="connsiteY0" fmla="*/ 3154680 h 3154680"/>
                  <a:gd name="connsiteX1" fmla="*/ 205740 w 4305300"/>
                  <a:gd name="connsiteY1" fmla="*/ 2971800 h 3154680"/>
                  <a:gd name="connsiteX2" fmla="*/ 830580 w 4305300"/>
                  <a:gd name="connsiteY2" fmla="*/ 2186940 h 3154680"/>
                  <a:gd name="connsiteX3" fmla="*/ 1219200 w 4305300"/>
                  <a:gd name="connsiteY3" fmla="*/ 1889760 h 3154680"/>
                  <a:gd name="connsiteX4" fmla="*/ 2461260 w 4305300"/>
                  <a:gd name="connsiteY4" fmla="*/ 1409700 h 3154680"/>
                  <a:gd name="connsiteX5" fmla="*/ 4305300 w 4305300"/>
                  <a:gd name="connsiteY5" fmla="*/ 0 h 3154680"/>
                  <a:gd name="connsiteX0" fmla="*/ 0 w 2682240"/>
                  <a:gd name="connsiteY0" fmla="*/ 1965960 h 1965960"/>
                  <a:gd name="connsiteX1" fmla="*/ 205740 w 2682240"/>
                  <a:gd name="connsiteY1" fmla="*/ 1783080 h 1965960"/>
                  <a:gd name="connsiteX2" fmla="*/ 830580 w 2682240"/>
                  <a:gd name="connsiteY2" fmla="*/ 998220 h 1965960"/>
                  <a:gd name="connsiteX3" fmla="*/ 1219200 w 2682240"/>
                  <a:gd name="connsiteY3" fmla="*/ 701040 h 1965960"/>
                  <a:gd name="connsiteX4" fmla="*/ 2461260 w 2682240"/>
                  <a:gd name="connsiteY4" fmla="*/ 220980 h 1965960"/>
                  <a:gd name="connsiteX5" fmla="*/ 2682240 w 2682240"/>
                  <a:gd name="connsiteY5" fmla="*/ 0 h 1965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82240" h="1965960">
                    <a:moveTo>
                      <a:pt x="0" y="1965960"/>
                    </a:moveTo>
                    <a:lnTo>
                      <a:pt x="205740" y="1783080"/>
                    </a:lnTo>
                    <a:lnTo>
                      <a:pt x="830580" y="998220"/>
                    </a:lnTo>
                    <a:lnTo>
                      <a:pt x="1219200" y="701040"/>
                    </a:lnTo>
                    <a:lnTo>
                      <a:pt x="2461260" y="220980"/>
                    </a:lnTo>
                    <a:lnTo>
                      <a:pt x="2682240" y="0"/>
                    </a:lnTo>
                  </a:path>
                </a:pathLst>
              </a:custGeom>
              <a:noFill/>
              <a:ln w="5715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5" name="Freeform 54"/>
              <p:cNvSpPr/>
              <p:nvPr/>
            </p:nvSpPr>
            <p:spPr>
              <a:xfrm>
                <a:off x="6101239" y="1920239"/>
                <a:ext cx="4406741" cy="1887379"/>
              </a:xfrm>
              <a:custGeom>
                <a:avLst/>
                <a:gdLst>
                  <a:gd name="connsiteX0" fmla="*/ 0 w 4442460"/>
                  <a:gd name="connsiteY0" fmla="*/ 1927860 h 1927860"/>
                  <a:gd name="connsiteX1" fmla="*/ 175260 w 4442460"/>
                  <a:gd name="connsiteY1" fmla="*/ 1691640 h 1927860"/>
                  <a:gd name="connsiteX2" fmla="*/ 464820 w 4442460"/>
                  <a:gd name="connsiteY2" fmla="*/ 1371600 h 1927860"/>
                  <a:gd name="connsiteX3" fmla="*/ 914400 w 4442460"/>
                  <a:gd name="connsiteY3" fmla="*/ 1181100 h 1927860"/>
                  <a:gd name="connsiteX4" fmla="*/ 4442460 w 4442460"/>
                  <a:gd name="connsiteY4" fmla="*/ 0 h 1927860"/>
                  <a:gd name="connsiteX0" fmla="*/ 0 w 4406741"/>
                  <a:gd name="connsiteY0" fmla="*/ 1887379 h 1887379"/>
                  <a:gd name="connsiteX1" fmla="*/ 139541 w 4406741"/>
                  <a:gd name="connsiteY1" fmla="*/ 1691640 h 1887379"/>
                  <a:gd name="connsiteX2" fmla="*/ 429101 w 4406741"/>
                  <a:gd name="connsiteY2" fmla="*/ 1371600 h 1887379"/>
                  <a:gd name="connsiteX3" fmla="*/ 878681 w 4406741"/>
                  <a:gd name="connsiteY3" fmla="*/ 1181100 h 1887379"/>
                  <a:gd name="connsiteX4" fmla="*/ 4406741 w 4406741"/>
                  <a:gd name="connsiteY4" fmla="*/ 0 h 18873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06741" h="1887379">
                    <a:moveTo>
                      <a:pt x="0" y="1887379"/>
                    </a:moveTo>
                    <a:lnTo>
                      <a:pt x="139541" y="1691640"/>
                    </a:lnTo>
                    <a:lnTo>
                      <a:pt x="429101" y="1371600"/>
                    </a:lnTo>
                    <a:lnTo>
                      <a:pt x="878681" y="1181100"/>
                    </a:lnTo>
                    <a:lnTo>
                      <a:pt x="4406741" y="0"/>
                    </a:lnTo>
                  </a:path>
                </a:pathLst>
              </a:custGeom>
              <a:noFill/>
              <a:ln w="5715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8" name="Freeform 57"/>
              <p:cNvSpPr/>
              <p:nvPr/>
            </p:nvSpPr>
            <p:spPr>
              <a:xfrm>
                <a:off x="5925502" y="3848100"/>
                <a:ext cx="144780" cy="198120"/>
              </a:xfrm>
              <a:custGeom>
                <a:avLst/>
                <a:gdLst>
                  <a:gd name="connsiteX0" fmla="*/ 0 w 121920"/>
                  <a:gd name="connsiteY0" fmla="*/ 160020 h 160020"/>
                  <a:gd name="connsiteX1" fmla="*/ 121920 w 121920"/>
                  <a:gd name="connsiteY1" fmla="*/ 0 h 160020"/>
                </a:gdLst>
                <a:ahLst/>
                <a:cxnLst>
                  <a:cxn ang="0">
                    <a:pos x="connsiteX0" y="connsiteY0"/>
                  </a:cxn>
                  <a:cxn ang="0">
                    <a:pos x="connsiteX1" y="connsiteY1"/>
                  </a:cxn>
                </a:cxnLst>
                <a:rect l="l" t="t" r="r" b="b"/>
                <a:pathLst>
                  <a:path w="121920" h="160020">
                    <a:moveTo>
                      <a:pt x="0" y="160020"/>
                    </a:moveTo>
                    <a:lnTo>
                      <a:pt x="121920" y="0"/>
                    </a:lnTo>
                  </a:path>
                </a:pathLst>
              </a:custGeom>
              <a:noFill/>
              <a:ln w="57150">
                <a:solidFill>
                  <a:schemeClr val="accent5"/>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pSp>
        <p:sp>
          <p:nvSpPr>
            <p:cNvPr id="65" name="Oval 64"/>
            <p:cNvSpPr/>
            <p:nvPr/>
          </p:nvSpPr>
          <p:spPr>
            <a:xfrm>
              <a:off x="9063389" y="2078611"/>
              <a:ext cx="481263" cy="481263"/>
            </a:xfrm>
            <a:prstGeom prst="ellipse">
              <a:avLst/>
            </a:prstGeom>
            <a:solidFill>
              <a:schemeClr val="bg1"/>
            </a:solid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b="1" dirty="0">
                  <a:solidFill>
                    <a:sysClr val="windowText" lastClr="000000"/>
                  </a:solidFill>
                </a:rPr>
                <a:t>A</a:t>
              </a:r>
            </a:p>
          </p:txBody>
        </p:sp>
      </p:grpSp>
      <p:cxnSp>
        <p:nvCxnSpPr>
          <p:cNvPr id="5" name="Straight Connector 4"/>
          <p:cNvCxnSpPr/>
          <p:nvPr/>
        </p:nvCxnSpPr>
        <p:spPr>
          <a:xfrm flipH="1">
            <a:off x="4002506" y="2139443"/>
            <a:ext cx="561874" cy="1213357"/>
          </a:xfrm>
          <a:prstGeom prst="line">
            <a:avLst/>
          </a:prstGeom>
          <a:ln w="38100">
            <a:solidFill>
              <a:srgbClr val="FF2929"/>
            </a:solidFill>
            <a:prstDash val="sysDash"/>
            <a:headEnd type="arrow" w="med" len="med"/>
            <a:tailEnd type="arrow"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1635652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latin typeface="Century Gothic" panose="020B0502020202020204" pitchFamily="34" charset="0"/>
              </a:rPr>
              <a:t>In-Town Bridge Crossing</a:t>
            </a:r>
            <a:endParaRPr lang="en-CA" dirty="0">
              <a:latin typeface="Century Gothic" panose="020B0502020202020204" pitchFamily="34" charset="0"/>
            </a:endParaRPr>
          </a:p>
        </p:txBody>
      </p:sp>
      <p:sp>
        <p:nvSpPr>
          <p:cNvPr id="8" name="Rectangle 7"/>
          <p:cNvSpPr/>
          <p:nvPr/>
        </p:nvSpPr>
        <p:spPr>
          <a:xfrm>
            <a:off x="228600" y="840677"/>
            <a:ext cx="3919331" cy="595768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CA" sz="2000" dirty="0" smtClean="0">
                <a:solidFill>
                  <a:schemeClr val="tx1"/>
                </a:solidFill>
              </a:rPr>
              <a:t>A new in-town bridge crossing would: </a:t>
            </a:r>
          </a:p>
          <a:p>
            <a:pPr marL="285750" indent="-285750">
              <a:buFont typeface="Arial" panose="020B0604020202020204" pitchFamily="34" charset="0"/>
              <a:buChar char="•"/>
            </a:pPr>
            <a:r>
              <a:rPr lang="en-CA" sz="2000" dirty="0">
                <a:solidFill>
                  <a:schemeClr val="tx1"/>
                </a:solidFill>
              </a:rPr>
              <a:t>Require new road </a:t>
            </a:r>
            <a:r>
              <a:rPr lang="en-CA" sz="2000" dirty="0" smtClean="0">
                <a:solidFill>
                  <a:schemeClr val="tx1"/>
                </a:solidFill>
              </a:rPr>
              <a:t>connections on both sides of the waterway </a:t>
            </a:r>
          </a:p>
          <a:p>
            <a:pPr marL="285750" indent="-285750">
              <a:buFont typeface="Arial" panose="020B0604020202020204" pitchFamily="34" charset="0"/>
              <a:buChar char="•"/>
            </a:pPr>
            <a:r>
              <a:rPr lang="en-CA" sz="2000" dirty="0" smtClean="0">
                <a:solidFill>
                  <a:schemeClr val="tx1"/>
                </a:solidFill>
              </a:rPr>
              <a:t>Likely needs two bridges/overpass due to grades and elevation of Francis</a:t>
            </a:r>
            <a:endParaRPr lang="en-CA" sz="2000" dirty="0">
              <a:solidFill>
                <a:schemeClr val="tx1"/>
              </a:solidFill>
            </a:endParaRPr>
          </a:p>
          <a:p>
            <a:pPr marL="285750" indent="-285750">
              <a:buFont typeface="Arial" panose="020B0604020202020204" pitchFamily="34" charset="0"/>
              <a:buChar char="•"/>
            </a:pPr>
            <a:r>
              <a:rPr lang="en-CA" sz="2000" dirty="0" smtClean="0">
                <a:solidFill>
                  <a:schemeClr val="tx1"/>
                </a:solidFill>
              </a:rPr>
              <a:t>Multiple impacts to properties, environment and existing communities</a:t>
            </a:r>
          </a:p>
          <a:p>
            <a:pPr marL="285750" indent="-285750">
              <a:buFont typeface="Arial" panose="020B0604020202020204" pitchFamily="34" charset="0"/>
              <a:buChar char="•"/>
            </a:pPr>
            <a:r>
              <a:rPr lang="en-CA" sz="2000" dirty="0" smtClean="0">
                <a:solidFill>
                  <a:schemeClr val="tx1"/>
                </a:solidFill>
              </a:rPr>
              <a:t>Highest cost of all options ($15-$20M estimate)</a:t>
            </a:r>
          </a:p>
          <a:p>
            <a:pPr marL="285750" indent="-285750">
              <a:spcAft>
                <a:spcPts val="1200"/>
              </a:spcAft>
              <a:buFont typeface="Arial" panose="020B0604020202020204" pitchFamily="34" charset="0"/>
              <a:buChar char="•"/>
            </a:pPr>
            <a:r>
              <a:rPr lang="en-CA" sz="2000" dirty="0" smtClean="0">
                <a:solidFill>
                  <a:schemeClr val="tx1"/>
                </a:solidFill>
              </a:rPr>
              <a:t>Provide greatest relief to existing traffic concerns</a:t>
            </a:r>
          </a:p>
          <a:p>
            <a:r>
              <a:rPr lang="en-CA" sz="2000" dirty="0" smtClean="0">
                <a:solidFill>
                  <a:schemeClr val="tx1"/>
                </a:solidFill>
              </a:rPr>
              <a:t>Not recommended as an immediate solution. Need does not justify scale of solution. Recommend future review as growth is confirmed.</a:t>
            </a:r>
          </a:p>
        </p:txBody>
      </p:sp>
      <p:pic>
        <p:nvPicPr>
          <p:cNvPr id="4" name="Picture 3" descr="Aerial map of the Trent Severn Waterway just southeast of the existing bridge in Fenelon Falls. Shows three potential new bridge alignments that extend from Wychwood Crescent on the south side of the water and cross over to connect to Francis Street on the north side of the water. New local road connections on the north side of Francis Street are shown to connect to Sturgeon Point Road." title="In-Town Bridge Crossing"/>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4147931" y="821635"/>
            <a:ext cx="8044069" cy="6036365"/>
          </a:xfrm>
          <a:prstGeom prst="rect">
            <a:avLst/>
          </a:prstGeom>
        </p:spPr>
      </p:pic>
      <p:sp>
        <p:nvSpPr>
          <p:cNvPr id="5" name="TextBox 4"/>
          <p:cNvSpPr txBox="1"/>
          <p:nvPr/>
        </p:nvSpPr>
        <p:spPr>
          <a:xfrm>
            <a:off x="6154436" y="5875035"/>
            <a:ext cx="6037564" cy="923330"/>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CA" dirty="0" smtClean="0"/>
              <a:t>Not Recommended – impacts and cost outweigh benefits. If a large new development in town were to be approved in future (e.g. Fenelon Trails), this option could be reconsidered.</a:t>
            </a:r>
            <a:endParaRPr lang="en-CA" dirty="0"/>
          </a:p>
        </p:txBody>
      </p:sp>
    </p:spTree>
    <p:extLst>
      <p:ext uri="{BB962C8B-B14F-4D97-AF65-F5344CB8AC3E}">
        <p14:creationId xmlns:p14="http://schemas.microsoft.com/office/powerpoint/2010/main" val="310145780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latin typeface="Century Gothic" panose="020B0502020202020204" pitchFamily="34" charset="0"/>
              </a:rPr>
              <a:t>Bypass Crossing</a:t>
            </a:r>
            <a:endParaRPr lang="en-CA" dirty="0">
              <a:latin typeface="Century Gothic" panose="020B0502020202020204" pitchFamily="34" charset="0"/>
            </a:endParaRPr>
          </a:p>
        </p:txBody>
      </p:sp>
      <p:sp>
        <p:nvSpPr>
          <p:cNvPr id="14" name="Rectangle 13"/>
          <p:cNvSpPr/>
          <p:nvPr/>
        </p:nvSpPr>
        <p:spPr>
          <a:xfrm>
            <a:off x="12317" y="838200"/>
            <a:ext cx="5920734" cy="57911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CA" sz="2400" dirty="0" smtClean="0">
                <a:solidFill>
                  <a:schemeClr val="tx1"/>
                </a:solidFill>
              </a:rPr>
              <a:t>Considerations: </a:t>
            </a:r>
          </a:p>
          <a:p>
            <a:pPr marL="285750" indent="-285750">
              <a:buFont typeface="Arial" panose="020B0604020202020204" pitchFamily="34" charset="0"/>
              <a:buChar char="•"/>
            </a:pPr>
            <a:r>
              <a:rPr lang="en-CA" sz="2400" dirty="0" smtClean="0">
                <a:solidFill>
                  <a:schemeClr val="tx1"/>
                </a:solidFill>
              </a:rPr>
              <a:t>Connecting Hwy 35 to 121 north of Rosedale</a:t>
            </a:r>
          </a:p>
          <a:p>
            <a:pPr marL="285750" indent="-285750">
              <a:buFont typeface="Arial" panose="020B0604020202020204" pitchFamily="34" charset="0"/>
              <a:buChar char="•"/>
            </a:pPr>
            <a:r>
              <a:rPr lang="en-CA" sz="2400" dirty="0" smtClean="0">
                <a:solidFill>
                  <a:schemeClr val="tx1"/>
                </a:solidFill>
              </a:rPr>
              <a:t>Existing connections are not direct and are not currently suitable as haul routes</a:t>
            </a:r>
          </a:p>
          <a:p>
            <a:pPr marL="285750" indent="-285750">
              <a:buFont typeface="Arial" panose="020B0604020202020204" pitchFamily="34" charset="0"/>
              <a:buChar char="•"/>
            </a:pPr>
            <a:r>
              <a:rPr lang="en-CA" sz="2400" b="1" dirty="0" smtClean="0">
                <a:solidFill>
                  <a:schemeClr val="tx1"/>
                </a:solidFill>
              </a:rPr>
              <a:t>Haul Route identification:</a:t>
            </a:r>
          </a:p>
          <a:p>
            <a:pPr marL="742950" lvl="1" indent="-285750">
              <a:buFont typeface="Arial" panose="020B0604020202020204" pitchFamily="34" charset="0"/>
              <a:buChar char="•"/>
            </a:pPr>
            <a:r>
              <a:rPr lang="en-CA" sz="2400" dirty="0" smtClean="0">
                <a:solidFill>
                  <a:schemeClr val="tx1"/>
                </a:solidFill>
              </a:rPr>
              <a:t>3</a:t>
            </a:r>
            <a:r>
              <a:rPr lang="en-CA" sz="2400" baseline="30000" dirty="0" smtClean="0">
                <a:solidFill>
                  <a:schemeClr val="tx1"/>
                </a:solidFill>
              </a:rPr>
              <a:t>rd</a:t>
            </a:r>
            <a:r>
              <a:rPr lang="en-CA" sz="2400" dirty="0" smtClean="0">
                <a:solidFill>
                  <a:schemeClr val="tx1"/>
                </a:solidFill>
              </a:rPr>
              <a:t> Concession with new bridge previously identified in Aggregate Haul </a:t>
            </a:r>
            <a:r>
              <a:rPr lang="en-CA" sz="2400" dirty="0">
                <a:solidFill>
                  <a:schemeClr val="tx1"/>
                </a:solidFill>
              </a:rPr>
              <a:t>R</a:t>
            </a:r>
            <a:r>
              <a:rPr lang="en-CA" sz="2400" dirty="0" smtClean="0">
                <a:solidFill>
                  <a:schemeClr val="tx1"/>
                </a:solidFill>
              </a:rPr>
              <a:t>oute </a:t>
            </a:r>
            <a:r>
              <a:rPr lang="en-CA" sz="2400" dirty="0">
                <a:solidFill>
                  <a:schemeClr val="tx1"/>
                </a:solidFill>
              </a:rPr>
              <a:t>S</a:t>
            </a:r>
            <a:r>
              <a:rPr lang="en-CA" sz="2400" dirty="0" smtClean="0">
                <a:solidFill>
                  <a:schemeClr val="tx1"/>
                </a:solidFill>
              </a:rPr>
              <a:t>tudy (2006)</a:t>
            </a:r>
          </a:p>
          <a:p>
            <a:pPr marL="742950" lvl="1" indent="-285750">
              <a:buFont typeface="Arial" panose="020B0604020202020204" pitchFamily="34" charset="0"/>
              <a:buChar char="•"/>
            </a:pPr>
            <a:r>
              <a:rPr lang="en-CA" sz="2400" dirty="0" smtClean="0">
                <a:solidFill>
                  <a:schemeClr val="tx1"/>
                </a:solidFill>
              </a:rPr>
              <a:t>Looked at existing and new routes</a:t>
            </a:r>
          </a:p>
          <a:p>
            <a:pPr marL="285750" indent="-285750">
              <a:buFont typeface="Arial" panose="020B0604020202020204" pitchFamily="34" charset="0"/>
              <a:buChar char="•"/>
            </a:pPr>
            <a:r>
              <a:rPr lang="en-CA" sz="2400" dirty="0" smtClean="0">
                <a:solidFill>
                  <a:schemeClr val="tx1"/>
                </a:solidFill>
              </a:rPr>
              <a:t>There </a:t>
            </a:r>
            <a:r>
              <a:rPr lang="en-CA" sz="2400" dirty="0">
                <a:solidFill>
                  <a:schemeClr val="tx1"/>
                </a:solidFill>
              </a:rPr>
              <a:t>are options to increase signage to direct bypass traffic to existing </a:t>
            </a:r>
            <a:r>
              <a:rPr lang="en-CA" sz="2400" dirty="0" smtClean="0">
                <a:solidFill>
                  <a:schemeClr val="tx1"/>
                </a:solidFill>
              </a:rPr>
              <a:t>routes</a:t>
            </a:r>
          </a:p>
          <a:p>
            <a:pPr marL="742950" lvl="1" indent="-285750">
              <a:buFont typeface="Arial" panose="020B0604020202020204" pitchFamily="34" charset="0"/>
              <a:buChar char="•"/>
            </a:pPr>
            <a:r>
              <a:rPr lang="en-CA" sz="2400" dirty="0" smtClean="0">
                <a:solidFill>
                  <a:schemeClr val="tx1"/>
                </a:solidFill>
              </a:rPr>
              <a:t>Interim recommendation could include improving signage to access Mitchells Bridge on Northline</a:t>
            </a:r>
          </a:p>
        </p:txBody>
      </p:sp>
      <p:pic>
        <p:nvPicPr>
          <p:cNvPr id="3" name="Picture 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949169" y="0"/>
            <a:ext cx="6242831" cy="6858000"/>
          </a:xfrm>
          <a:prstGeom prst="rect">
            <a:avLst/>
          </a:prstGeom>
          <a:solidFill>
            <a:srgbClr val="FFFFFF">
              <a:alpha val="30196"/>
            </a:srgbClr>
          </a:solidFill>
        </p:spPr>
      </p:pic>
      <p:sp>
        <p:nvSpPr>
          <p:cNvPr id="5" name="TextBox 4"/>
          <p:cNvSpPr txBox="1"/>
          <p:nvPr/>
        </p:nvSpPr>
        <p:spPr>
          <a:xfrm>
            <a:off x="9263089" y="5117433"/>
            <a:ext cx="987815" cy="523220"/>
          </a:xfrm>
          <a:prstGeom prst="rect">
            <a:avLst/>
          </a:prstGeom>
          <a:noFill/>
        </p:spPr>
        <p:txBody>
          <a:bodyPr wrap="square" rtlCol="0">
            <a:spAutoFit/>
          </a:bodyPr>
          <a:lstStyle/>
          <a:p>
            <a:pPr algn="ctr"/>
            <a:r>
              <a:rPr lang="en-CA" sz="1400" b="1" dirty="0" smtClean="0">
                <a:solidFill>
                  <a:schemeClr val="bg1"/>
                </a:solidFill>
              </a:rPr>
              <a:t>Fenelon Falls</a:t>
            </a:r>
            <a:endParaRPr lang="en-CA" sz="1400" b="1" dirty="0">
              <a:solidFill>
                <a:schemeClr val="bg1"/>
              </a:solidFill>
            </a:endParaRPr>
          </a:p>
        </p:txBody>
      </p:sp>
      <p:grpSp>
        <p:nvGrpSpPr>
          <p:cNvPr id="117" name="Group 116"/>
          <p:cNvGrpSpPr/>
          <p:nvPr/>
        </p:nvGrpSpPr>
        <p:grpSpPr>
          <a:xfrm>
            <a:off x="8975558" y="653415"/>
            <a:ext cx="1955480" cy="3134879"/>
            <a:chOff x="8975558" y="653415"/>
            <a:chExt cx="1955480" cy="3134879"/>
          </a:xfrm>
        </p:grpSpPr>
        <p:grpSp>
          <p:nvGrpSpPr>
            <p:cNvPr id="53" name="Group 52"/>
            <p:cNvGrpSpPr/>
            <p:nvPr/>
          </p:nvGrpSpPr>
          <p:grpSpPr>
            <a:xfrm>
              <a:off x="8975558" y="653415"/>
              <a:ext cx="1955480" cy="549743"/>
              <a:chOff x="8975558" y="653415"/>
              <a:chExt cx="1955480" cy="549743"/>
            </a:xfrm>
          </p:grpSpPr>
          <p:cxnSp>
            <p:nvCxnSpPr>
              <p:cNvPr id="20" name="Straight Connector 19"/>
              <p:cNvCxnSpPr/>
              <p:nvPr/>
            </p:nvCxnSpPr>
            <p:spPr>
              <a:xfrm flipV="1">
                <a:off x="10869930" y="653415"/>
                <a:ext cx="61108" cy="291465"/>
              </a:xfrm>
              <a:prstGeom prst="line">
                <a:avLst/>
              </a:prstGeom>
              <a:ln w="28575">
                <a:solidFill>
                  <a:schemeClr val="accent1">
                    <a:lumMod val="50000"/>
                  </a:schemeClr>
                </a:solidFill>
                <a:prstDash val="sysDash"/>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nvGrpSpPr>
              <p:cNvPr id="38" name="Group 37"/>
              <p:cNvGrpSpPr/>
              <p:nvPr/>
            </p:nvGrpSpPr>
            <p:grpSpPr>
              <a:xfrm>
                <a:off x="8975558" y="788670"/>
                <a:ext cx="1894372" cy="414488"/>
                <a:chOff x="8975558" y="788670"/>
                <a:chExt cx="1894372" cy="414488"/>
              </a:xfrm>
            </p:grpSpPr>
            <p:cxnSp>
              <p:nvCxnSpPr>
                <p:cNvPr id="7" name="Straight Connector 6"/>
                <p:cNvCxnSpPr/>
                <p:nvPr/>
              </p:nvCxnSpPr>
              <p:spPr>
                <a:xfrm flipV="1">
                  <a:off x="8975558" y="794084"/>
                  <a:ext cx="1275346" cy="409074"/>
                </a:xfrm>
                <a:prstGeom prst="line">
                  <a:avLst/>
                </a:prstGeom>
                <a:ln w="28575">
                  <a:solidFill>
                    <a:schemeClr val="accent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10250904" y="788670"/>
                  <a:ext cx="161826" cy="72390"/>
                </a:xfrm>
                <a:prstGeom prst="line">
                  <a:avLst/>
                </a:prstGeom>
                <a:ln w="28575">
                  <a:solidFill>
                    <a:schemeClr val="accent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flipV="1">
                  <a:off x="10418445" y="794084"/>
                  <a:ext cx="316230" cy="66976"/>
                </a:xfrm>
                <a:prstGeom prst="line">
                  <a:avLst/>
                </a:prstGeom>
                <a:ln w="28575">
                  <a:solidFill>
                    <a:schemeClr val="accent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10772775" y="884034"/>
                  <a:ext cx="97155" cy="47511"/>
                </a:xfrm>
                <a:prstGeom prst="line">
                  <a:avLst/>
                </a:prstGeom>
                <a:ln w="28575">
                  <a:solidFill>
                    <a:schemeClr val="accent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10734675" y="788670"/>
                  <a:ext cx="32385" cy="95364"/>
                </a:xfrm>
                <a:prstGeom prst="line">
                  <a:avLst/>
                </a:prstGeom>
                <a:ln w="28575">
                  <a:solidFill>
                    <a:schemeClr val="accent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flipH="1">
                  <a:off x="10709910" y="931545"/>
                  <a:ext cx="160020" cy="215635"/>
                </a:xfrm>
                <a:prstGeom prst="line">
                  <a:avLst/>
                </a:prstGeom>
                <a:ln w="28575">
                  <a:solidFill>
                    <a:schemeClr val="accent1">
                      <a:lumMod val="50000"/>
                    </a:schemeClr>
                  </a:solidFill>
                  <a:prstDash val="sysDash"/>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grpSp>
        <p:cxnSp>
          <p:nvCxnSpPr>
            <p:cNvPr id="39" name="Straight Connector 38"/>
            <p:cNvCxnSpPr/>
            <p:nvPr/>
          </p:nvCxnSpPr>
          <p:spPr>
            <a:xfrm flipH="1" flipV="1">
              <a:off x="8975558" y="1203158"/>
              <a:ext cx="402774" cy="1275882"/>
            </a:xfrm>
            <a:prstGeom prst="line">
              <a:avLst/>
            </a:prstGeom>
            <a:ln w="28575">
              <a:solidFill>
                <a:schemeClr val="accent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flipV="1">
              <a:off x="9378332" y="2143761"/>
              <a:ext cx="989313" cy="332338"/>
            </a:xfrm>
            <a:prstGeom prst="line">
              <a:avLst/>
            </a:prstGeom>
            <a:ln w="28575">
              <a:solidFill>
                <a:schemeClr val="accent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flipH="1" flipV="1">
              <a:off x="10361147" y="1879600"/>
              <a:ext cx="6498" cy="264160"/>
            </a:xfrm>
            <a:prstGeom prst="line">
              <a:avLst/>
            </a:prstGeom>
            <a:ln w="28575">
              <a:solidFill>
                <a:schemeClr val="accent1">
                  <a:lumMod val="50000"/>
                </a:schemeClr>
              </a:solidFill>
              <a:prstDash val="sysDash"/>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flipH="1">
              <a:off x="10328910" y="2143760"/>
              <a:ext cx="36831" cy="250825"/>
            </a:xfrm>
            <a:prstGeom prst="line">
              <a:avLst/>
            </a:prstGeom>
            <a:ln w="28575">
              <a:solidFill>
                <a:schemeClr val="accent1">
                  <a:lumMod val="50000"/>
                </a:schemeClr>
              </a:solidFill>
              <a:prstDash val="sysDash"/>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flipH="1" flipV="1">
              <a:off x="9378332" y="2476099"/>
              <a:ext cx="177148" cy="613811"/>
            </a:xfrm>
            <a:prstGeom prst="line">
              <a:avLst/>
            </a:prstGeom>
            <a:ln w="28575">
              <a:solidFill>
                <a:schemeClr val="accent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flipH="1" flipV="1">
              <a:off x="9555480" y="3070860"/>
              <a:ext cx="57752" cy="111359"/>
            </a:xfrm>
            <a:prstGeom prst="line">
              <a:avLst/>
            </a:prstGeom>
            <a:ln w="285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flipV="1">
              <a:off x="9498330" y="3151538"/>
              <a:ext cx="114902" cy="384142"/>
            </a:xfrm>
            <a:prstGeom prst="line">
              <a:avLst/>
            </a:prstGeom>
            <a:ln w="28575">
              <a:solidFill>
                <a:schemeClr val="accent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flipH="1" flipV="1">
              <a:off x="9498330" y="3535680"/>
              <a:ext cx="29210" cy="99060"/>
            </a:xfrm>
            <a:prstGeom prst="line">
              <a:avLst/>
            </a:prstGeom>
            <a:ln w="28575">
              <a:solidFill>
                <a:schemeClr val="accent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p:nvCxnSpPr>
          <p:spPr>
            <a:xfrm flipV="1">
              <a:off x="9527540" y="3507740"/>
              <a:ext cx="434340" cy="127000"/>
            </a:xfrm>
            <a:prstGeom prst="line">
              <a:avLst/>
            </a:prstGeom>
            <a:ln w="28575">
              <a:solidFill>
                <a:schemeClr val="accent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p:nvCxnSpPr>
          <p:spPr>
            <a:xfrm flipH="1" flipV="1">
              <a:off x="9921240" y="3326473"/>
              <a:ext cx="45720" cy="168368"/>
            </a:xfrm>
            <a:prstGeom prst="line">
              <a:avLst/>
            </a:prstGeom>
            <a:ln w="28575">
              <a:solidFill>
                <a:schemeClr val="accent1">
                  <a:lumMod val="50000"/>
                </a:schemeClr>
              </a:solidFill>
              <a:prstDash val="sysDash"/>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a:xfrm>
              <a:off x="9966960" y="3494841"/>
              <a:ext cx="96520" cy="293453"/>
            </a:xfrm>
            <a:prstGeom prst="line">
              <a:avLst/>
            </a:prstGeom>
            <a:ln w="28575">
              <a:solidFill>
                <a:schemeClr val="accent1">
                  <a:lumMod val="50000"/>
                </a:schemeClr>
              </a:solidFill>
              <a:prstDash val="sysDash"/>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116" name="Group 115"/>
          <p:cNvGrpSpPr/>
          <p:nvPr/>
        </p:nvGrpSpPr>
        <p:grpSpPr>
          <a:xfrm>
            <a:off x="8048625" y="2476099"/>
            <a:ext cx="1329707" cy="3109361"/>
            <a:chOff x="8048625" y="2476099"/>
            <a:chExt cx="1329707" cy="3109361"/>
          </a:xfrm>
        </p:grpSpPr>
        <p:cxnSp>
          <p:nvCxnSpPr>
            <p:cNvPr id="87" name="Straight Connector 86"/>
            <p:cNvCxnSpPr/>
            <p:nvPr/>
          </p:nvCxnSpPr>
          <p:spPr>
            <a:xfrm flipV="1">
              <a:off x="8244840" y="2476099"/>
              <a:ext cx="1133492" cy="349651"/>
            </a:xfrm>
            <a:prstGeom prst="line">
              <a:avLst/>
            </a:prstGeom>
            <a:ln w="28575">
              <a:solidFill>
                <a:srgbClr val="FEBE12"/>
              </a:solidFill>
            </a:ln>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a:off x="8244840" y="2825750"/>
              <a:ext cx="0" cy="735330"/>
            </a:xfrm>
            <a:prstGeom prst="line">
              <a:avLst/>
            </a:prstGeom>
            <a:ln w="28575">
              <a:solidFill>
                <a:srgbClr val="FEBE12"/>
              </a:solidFill>
            </a:ln>
          </p:spPr>
          <p:style>
            <a:lnRef idx="1">
              <a:schemeClr val="accent1"/>
            </a:lnRef>
            <a:fillRef idx="0">
              <a:schemeClr val="accent1"/>
            </a:fillRef>
            <a:effectRef idx="0">
              <a:schemeClr val="accent1"/>
            </a:effectRef>
            <a:fontRef idx="minor">
              <a:schemeClr val="tx1"/>
            </a:fontRef>
          </p:style>
        </p:cxnSp>
        <p:cxnSp>
          <p:nvCxnSpPr>
            <p:cNvPr id="92" name="Straight Connector 91"/>
            <p:cNvCxnSpPr/>
            <p:nvPr/>
          </p:nvCxnSpPr>
          <p:spPr>
            <a:xfrm flipH="1">
              <a:off x="8118764" y="3561080"/>
              <a:ext cx="126076" cy="227214"/>
            </a:xfrm>
            <a:prstGeom prst="line">
              <a:avLst/>
            </a:prstGeom>
            <a:ln w="28575">
              <a:solidFill>
                <a:srgbClr val="FEBE12"/>
              </a:solidFill>
            </a:ln>
          </p:spPr>
          <p:style>
            <a:lnRef idx="1">
              <a:schemeClr val="accent1"/>
            </a:lnRef>
            <a:fillRef idx="0">
              <a:schemeClr val="accent1"/>
            </a:fillRef>
            <a:effectRef idx="0">
              <a:schemeClr val="accent1"/>
            </a:effectRef>
            <a:fontRef idx="minor">
              <a:schemeClr val="tx1"/>
            </a:fontRef>
          </p:style>
        </p:cxnSp>
        <p:cxnSp>
          <p:nvCxnSpPr>
            <p:cNvPr id="96" name="Straight Connector 95"/>
            <p:cNvCxnSpPr/>
            <p:nvPr/>
          </p:nvCxnSpPr>
          <p:spPr>
            <a:xfrm>
              <a:off x="8118764" y="3788294"/>
              <a:ext cx="19396" cy="301106"/>
            </a:xfrm>
            <a:prstGeom prst="line">
              <a:avLst/>
            </a:prstGeom>
            <a:ln w="28575">
              <a:solidFill>
                <a:srgbClr val="FEBE12"/>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a:xfrm flipH="1">
              <a:off x="8054340" y="4089400"/>
              <a:ext cx="83820" cy="165100"/>
            </a:xfrm>
            <a:prstGeom prst="line">
              <a:avLst/>
            </a:prstGeom>
            <a:ln w="28575">
              <a:solidFill>
                <a:srgbClr val="FEBE12"/>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a:xfrm>
              <a:off x="8048625" y="4254500"/>
              <a:ext cx="232410" cy="688975"/>
            </a:xfrm>
            <a:prstGeom prst="line">
              <a:avLst/>
            </a:prstGeom>
            <a:ln w="28575">
              <a:solidFill>
                <a:srgbClr val="FEBE12"/>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a:xfrm>
              <a:off x="8281035" y="4928235"/>
              <a:ext cx="0" cy="220980"/>
            </a:xfrm>
            <a:prstGeom prst="line">
              <a:avLst/>
            </a:prstGeom>
            <a:ln w="28575">
              <a:solidFill>
                <a:srgbClr val="FEBE12"/>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a:xfrm>
              <a:off x="8281035" y="5132070"/>
              <a:ext cx="131445" cy="228600"/>
            </a:xfrm>
            <a:prstGeom prst="line">
              <a:avLst/>
            </a:prstGeom>
            <a:ln w="28575">
              <a:solidFill>
                <a:srgbClr val="FEBE12"/>
              </a:solidFill>
            </a:ln>
          </p:spPr>
          <p:style>
            <a:lnRef idx="1">
              <a:schemeClr val="accent1"/>
            </a:lnRef>
            <a:fillRef idx="0">
              <a:schemeClr val="accent1"/>
            </a:fillRef>
            <a:effectRef idx="0">
              <a:schemeClr val="accent1"/>
            </a:effectRef>
            <a:fontRef idx="minor">
              <a:schemeClr val="tx1"/>
            </a:fontRef>
          </p:style>
        </p:cxnSp>
        <p:cxnSp>
          <p:nvCxnSpPr>
            <p:cNvPr id="113" name="Straight Connector 112"/>
            <p:cNvCxnSpPr/>
            <p:nvPr/>
          </p:nvCxnSpPr>
          <p:spPr>
            <a:xfrm flipH="1">
              <a:off x="8353425" y="5360670"/>
              <a:ext cx="59055" cy="224790"/>
            </a:xfrm>
            <a:prstGeom prst="line">
              <a:avLst/>
            </a:prstGeom>
            <a:ln w="28575">
              <a:solidFill>
                <a:srgbClr val="FEBE12"/>
              </a:solidFill>
            </a:ln>
          </p:spPr>
          <p:style>
            <a:lnRef idx="1">
              <a:schemeClr val="accent1"/>
            </a:lnRef>
            <a:fillRef idx="0">
              <a:schemeClr val="accent1"/>
            </a:fillRef>
            <a:effectRef idx="0">
              <a:schemeClr val="accent1"/>
            </a:effectRef>
            <a:fontRef idx="minor">
              <a:schemeClr val="tx1"/>
            </a:fontRef>
          </p:style>
        </p:cxnSp>
      </p:grpSp>
      <p:sp>
        <p:nvSpPr>
          <p:cNvPr id="118" name="Oval 117"/>
          <p:cNvSpPr/>
          <p:nvPr/>
        </p:nvSpPr>
        <p:spPr>
          <a:xfrm>
            <a:off x="10663312" y="744046"/>
            <a:ext cx="262890" cy="276481"/>
          </a:xfrm>
          <a:prstGeom prst="ellipse">
            <a:avLst/>
          </a:pr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9" name="Oval 118"/>
          <p:cNvSpPr/>
          <p:nvPr/>
        </p:nvSpPr>
        <p:spPr>
          <a:xfrm>
            <a:off x="9865954" y="2109125"/>
            <a:ext cx="323998" cy="315953"/>
          </a:xfrm>
          <a:prstGeom prst="ellipse">
            <a:avLst/>
          </a:prstGeom>
          <a:noFill/>
          <a:ln>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0" name="Oval 119"/>
          <p:cNvSpPr/>
          <p:nvPr/>
        </p:nvSpPr>
        <p:spPr>
          <a:xfrm>
            <a:off x="9445284" y="3057689"/>
            <a:ext cx="262890" cy="276481"/>
          </a:xfrm>
          <a:prstGeom prst="ellipse">
            <a:avLst/>
          </a:pr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1" name="TextBox 120"/>
          <p:cNvSpPr txBox="1"/>
          <p:nvPr/>
        </p:nvSpPr>
        <p:spPr>
          <a:xfrm>
            <a:off x="6075445" y="193920"/>
            <a:ext cx="2445873" cy="369332"/>
          </a:xfrm>
          <a:prstGeom prst="rect">
            <a:avLst/>
          </a:prstGeom>
          <a:solidFill>
            <a:srgbClr val="FFFFFF">
              <a:alpha val="30196"/>
            </a:srgbClr>
          </a:solidFill>
        </p:spPr>
        <p:txBody>
          <a:bodyPr wrap="square" rtlCol="0">
            <a:spAutoFit/>
          </a:bodyPr>
          <a:lstStyle/>
          <a:p>
            <a:r>
              <a:rPr lang="en-CA" dirty="0" smtClean="0"/>
              <a:t>Existing Concession 6</a:t>
            </a:r>
            <a:endParaRPr lang="en-CA" dirty="0"/>
          </a:p>
        </p:txBody>
      </p:sp>
      <p:cxnSp>
        <p:nvCxnSpPr>
          <p:cNvPr id="123" name="Straight Arrow Connector 122"/>
          <p:cNvCxnSpPr/>
          <p:nvPr/>
        </p:nvCxnSpPr>
        <p:spPr>
          <a:xfrm>
            <a:off x="8346757" y="419100"/>
            <a:ext cx="2294573" cy="36662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4" name="TextBox 123"/>
          <p:cNvSpPr txBox="1"/>
          <p:nvPr/>
        </p:nvSpPr>
        <p:spPr>
          <a:xfrm>
            <a:off x="6127176" y="2401276"/>
            <a:ext cx="1939658" cy="369332"/>
          </a:xfrm>
          <a:prstGeom prst="rect">
            <a:avLst/>
          </a:prstGeom>
          <a:solidFill>
            <a:srgbClr val="FFFFFF">
              <a:alpha val="30196"/>
            </a:srgbClr>
          </a:solidFill>
        </p:spPr>
        <p:txBody>
          <a:bodyPr wrap="square" rtlCol="0">
            <a:spAutoFit/>
          </a:bodyPr>
          <a:lstStyle/>
          <a:p>
            <a:r>
              <a:rPr lang="en-CA" dirty="0" smtClean="0"/>
              <a:t>Existing North Line</a:t>
            </a:r>
            <a:endParaRPr lang="en-CA" dirty="0"/>
          </a:p>
        </p:txBody>
      </p:sp>
      <p:cxnSp>
        <p:nvCxnSpPr>
          <p:cNvPr id="125" name="Straight Arrow Connector 124"/>
          <p:cNvCxnSpPr/>
          <p:nvPr/>
        </p:nvCxnSpPr>
        <p:spPr>
          <a:xfrm>
            <a:off x="7364437" y="2733645"/>
            <a:ext cx="2090700" cy="36939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6" name="TextBox 125"/>
          <p:cNvSpPr txBox="1"/>
          <p:nvPr/>
        </p:nvSpPr>
        <p:spPr>
          <a:xfrm>
            <a:off x="6127176" y="1302064"/>
            <a:ext cx="2118733" cy="369332"/>
          </a:xfrm>
          <a:prstGeom prst="rect">
            <a:avLst/>
          </a:prstGeom>
          <a:solidFill>
            <a:srgbClr val="FFFFFF">
              <a:alpha val="30196"/>
            </a:srgbClr>
          </a:solidFill>
        </p:spPr>
        <p:txBody>
          <a:bodyPr wrap="square" rtlCol="0">
            <a:spAutoFit/>
          </a:bodyPr>
          <a:lstStyle/>
          <a:p>
            <a:r>
              <a:rPr lang="en-CA" dirty="0" smtClean="0"/>
              <a:t>New Concession 3</a:t>
            </a:r>
            <a:endParaRPr lang="en-CA" dirty="0"/>
          </a:p>
        </p:txBody>
      </p:sp>
      <p:cxnSp>
        <p:nvCxnSpPr>
          <p:cNvPr id="127" name="Straight Arrow Connector 126"/>
          <p:cNvCxnSpPr/>
          <p:nvPr/>
        </p:nvCxnSpPr>
        <p:spPr>
          <a:xfrm>
            <a:off x="7927145" y="1559225"/>
            <a:ext cx="1939172" cy="61521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8902873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Flowchart: Process 27"/>
          <p:cNvSpPr/>
          <p:nvPr/>
        </p:nvSpPr>
        <p:spPr>
          <a:xfrm>
            <a:off x="0" y="0"/>
            <a:ext cx="4228615" cy="1244600"/>
          </a:xfrm>
          <a:prstGeom prst="flowChartProcess">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Flowchart: Process 8"/>
          <p:cNvSpPr/>
          <p:nvPr/>
        </p:nvSpPr>
        <p:spPr>
          <a:xfrm>
            <a:off x="4228615" y="0"/>
            <a:ext cx="7963385" cy="1339212"/>
          </a:xfrm>
          <a:prstGeom prst="flowChartProcess">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2" name="TextBox 21"/>
          <p:cNvSpPr txBox="1"/>
          <p:nvPr/>
        </p:nvSpPr>
        <p:spPr>
          <a:xfrm>
            <a:off x="108032" y="1370724"/>
            <a:ext cx="4120583" cy="1107996"/>
          </a:xfrm>
          <a:prstGeom prst="rect">
            <a:avLst/>
          </a:prstGeom>
          <a:solidFill>
            <a:schemeClr val="bg1"/>
          </a:solidFill>
        </p:spPr>
        <p:txBody>
          <a:bodyPr wrap="square" rtlCol="0">
            <a:spAutoFit/>
          </a:bodyPr>
          <a:lstStyle/>
          <a:p>
            <a:r>
              <a:rPr lang="en-CA" b="1" dirty="0" smtClean="0"/>
              <a:t>Potential Vehicle Diversion</a:t>
            </a:r>
          </a:p>
          <a:p>
            <a:r>
              <a:rPr lang="en-CA" sz="1600" dirty="0" smtClean="0"/>
              <a:t>Average Summer Day (24hrs)</a:t>
            </a:r>
          </a:p>
          <a:p>
            <a:r>
              <a:rPr lang="en-CA" sz="1600" dirty="0" smtClean="0"/>
              <a:t>Streetlight Data assessment of Users on Fenelon Falls Bridge</a:t>
            </a:r>
            <a:endParaRPr lang="en-CA" sz="1600" dirty="0"/>
          </a:p>
        </p:txBody>
      </p:sp>
      <p:pic>
        <p:nvPicPr>
          <p:cNvPr id="17" name="Picture 16"/>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4228615" y="371295"/>
            <a:ext cx="7963385" cy="6417222"/>
          </a:xfrm>
          <a:prstGeom prst="rect">
            <a:avLst/>
          </a:prstGeom>
        </p:spPr>
      </p:pic>
      <p:sp>
        <p:nvSpPr>
          <p:cNvPr id="18" name="Freeform 17"/>
          <p:cNvSpPr/>
          <p:nvPr/>
        </p:nvSpPr>
        <p:spPr>
          <a:xfrm>
            <a:off x="8200206" y="3691964"/>
            <a:ext cx="1792942" cy="1165412"/>
          </a:xfrm>
          <a:custGeom>
            <a:avLst/>
            <a:gdLst>
              <a:gd name="connsiteX0" fmla="*/ 0 w 1792942"/>
              <a:gd name="connsiteY0" fmla="*/ 1165412 h 1165412"/>
              <a:gd name="connsiteX1" fmla="*/ 510989 w 1792942"/>
              <a:gd name="connsiteY1" fmla="*/ 959224 h 1165412"/>
              <a:gd name="connsiteX2" fmla="*/ 636495 w 1792942"/>
              <a:gd name="connsiteY2" fmla="*/ 690282 h 1165412"/>
              <a:gd name="connsiteX3" fmla="*/ 1147483 w 1792942"/>
              <a:gd name="connsiteY3" fmla="*/ 663388 h 1165412"/>
              <a:gd name="connsiteX4" fmla="*/ 1246095 w 1792942"/>
              <a:gd name="connsiteY4" fmla="*/ 349624 h 1165412"/>
              <a:gd name="connsiteX5" fmla="*/ 1649506 w 1792942"/>
              <a:gd name="connsiteY5" fmla="*/ 331694 h 1165412"/>
              <a:gd name="connsiteX6" fmla="*/ 1792942 w 1792942"/>
              <a:gd name="connsiteY6" fmla="*/ 0 h 1165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92942" h="1165412">
                <a:moveTo>
                  <a:pt x="0" y="1165412"/>
                </a:moveTo>
                <a:lnTo>
                  <a:pt x="510989" y="959224"/>
                </a:lnTo>
                <a:lnTo>
                  <a:pt x="636495" y="690282"/>
                </a:lnTo>
                <a:lnTo>
                  <a:pt x="1147483" y="663388"/>
                </a:lnTo>
                <a:lnTo>
                  <a:pt x="1246095" y="349624"/>
                </a:lnTo>
                <a:lnTo>
                  <a:pt x="1649506" y="331694"/>
                </a:lnTo>
                <a:lnTo>
                  <a:pt x="1792942" y="0"/>
                </a:lnTo>
              </a:path>
            </a:pathLst>
          </a:cu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9" name="Freeform 18"/>
          <p:cNvSpPr/>
          <p:nvPr/>
        </p:nvSpPr>
        <p:spPr>
          <a:xfrm>
            <a:off x="9177359" y="4337424"/>
            <a:ext cx="161365" cy="770964"/>
          </a:xfrm>
          <a:custGeom>
            <a:avLst/>
            <a:gdLst>
              <a:gd name="connsiteX0" fmla="*/ 26895 w 161365"/>
              <a:gd name="connsiteY0" fmla="*/ 770964 h 770964"/>
              <a:gd name="connsiteX1" fmla="*/ 0 w 161365"/>
              <a:gd name="connsiteY1" fmla="*/ 358588 h 770964"/>
              <a:gd name="connsiteX2" fmla="*/ 161365 w 161365"/>
              <a:gd name="connsiteY2" fmla="*/ 0 h 770964"/>
            </a:gdLst>
            <a:ahLst/>
            <a:cxnLst>
              <a:cxn ang="0">
                <a:pos x="connsiteX0" y="connsiteY0"/>
              </a:cxn>
              <a:cxn ang="0">
                <a:pos x="connsiteX1" y="connsiteY1"/>
              </a:cxn>
              <a:cxn ang="0">
                <a:pos x="connsiteX2" y="connsiteY2"/>
              </a:cxn>
            </a:cxnLst>
            <a:rect l="l" t="t" r="r" b="b"/>
            <a:pathLst>
              <a:path w="161365" h="770964">
                <a:moveTo>
                  <a:pt x="26895" y="770964"/>
                </a:moveTo>
                <a:lnTo>
                  <a:pt x="0" y="358588"/>
                </a:lnTo>
                <a:lnTo>
                  <a:pt x="161365" y="0"/>
                </a:lnTo>
              </a:path>
            </a:pathLst>
          </a:cu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0" name="Freeform 19"/>
          <p:cNvSpPr/>
          <p:nvPr/>
        </p:nvSpPr>
        <p:spPr>
          <a:xfrm>
            <a:off x="9840748" y="3996764"/>
            <a:ext cx="1030941" cy="179295"/>
          </a:xfrm>
          <a:custGeom>
            <a:avLst/>
            <a:gdLst>
              <a:gd name="connsiteX0" fmla="*/ 0 w 1030941"/>
              <a:gd name="connsiteY0" fmla="*/ 0 h 179295"/>
              <a:gd name="connsiteX1" fmla="*/ 197223 w 1030941"/>
              <a:gd name="connsiteY1" fmla="*/ 143436 h 179295"/>
              <a:gd name="connsiteX2" fmla="*/ 448235 w 1030941"/>
              <a:gd name="connsiteY2" fmla="*/ 35859 h 179295"/>
              <a:gd name="connsiteX3" fmla="*/ 815788 w 1030941"/>
              <a:gd name="connsiteY3" fmla="*/ 179295 h 179295"/>
              <a:gd name="connsiteX4" fmla="*/ 1030941 w 1030941"/>
              <a:gd name="connsiteY4" fmla="*/ 116542 h 1792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0941" h="179295">
                <a:moveTo>
                  <a:pt x="0" y="0"/>
                </a:moveTo>
                <a:lnTo>
                  <a:pt x="197223" y="143436"/>
                </a:lnTo>
                <a:lnTo>
                  <a:pt x="448235" y="35859"/>
                </a:lnTo>
                <a:lnTo>
                  <a:pt x="815788" y="179295"/>
                </a:lnTo>
                <a:lnTo>
                  <a:pt x="1030941" y="116542"/>
                </a:lnTo>
              </a:path>
            </a:pathLst>
          </a:cu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1" name="Freeform 20"/>
          <p:cNvSpPr/>
          <p:nvPr/>
        </p:nvSpPr>
        <p:spPr>
          <a:xfrm>
            <a:off x="8666371" y="617070"/>
            <a:ext cx="1541929" cy="6158753"/>
          </a:xfrm>
          <a:custGeom>
            <a:avLst/>
            <a:gdLst>
              <a:gd name="connsiteX0" fmla="*/ 0 w 1541929"/>
              <a:gd name="connsiteY0" fmla="*/ 6158753 h 6158753"/>
              <a:gd name="connsiteX1" fmla="*/ 0 w 1541929"/>
              <a:gd name="connsiteY1" fmla="*/ 5665694 h 6158753"/>
              <a:gd name="connsiteX2" fmla="*/ 448235 w 1541929"/>
              <a:gd name="connsiteY2" fmla="*/ 5486400 h 6158753"/>
              <a:gd name="connsiteX3" fmla="*/ 582705 w 1541929"/>
              <a:gd name="connsiteY3" fmla="*/ 4724400 h 6158753"/>
              <a:gd name="connsiteX4" fmla="*/ 510988 w 1541929"/>
              <a:gd name="connsiteY4" fmla="*/ 4159623 h 6158753"/>
              <a:gd name="connsiteX5" fmla="*/ 502023 w 1541929"/>
              <a:gd name="connsiteY5" fmla="*/ 3998259 h 6158753"/>
              <a:gd name="connsiteX6" fmla="*/ 753035 w 1541929"/>
              <a:gd name="connsiteY6" fmla="*/ 3433482 h 6158753"/>
              <a:gd name="connsiteX7" fmla="*/ 1219200 w 1541929"/>
              <a:gd name="connsiteY7" fmla="*/ 3388659 h 6158753"/>
              <a:gd name="connsiteX8" fmla="*/ 1470211 w 1541929"/>
              <a:gd name="connsiteY8" fmla="*/ 2653553 h 6158753"/>
              <a:gd name="connsiteX9" fmla="*/ 1013011 w 1541929"/>
              <a:gd name="connsiteY9" fmla="*/ 1264023 h 6158753"/>
              <a:gd name="connsiteX10" fmla="*/ 1362635 w 1541929"/>
              <a:gd name="connsiteY10" fmla="*/ 1048870 h 6158753"/>
              <a:gd name="connsiteX11" fmla="*/ 1541929 w 1541929"/>
              <a:gd name="connsiteY11" fmla="*/ 0 h 61587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41929" h="6158753">
                <a:moveTo>
                  <a:pt x="0" y="6158753"/>
                </a:moveTo>
                <a:lnTo>
                  <a:pt x="0" y="5665694"/>
                </a:lnTo>
                <a:lnTo>
                  <a:pt x="448235" y="5486400"/>
                </a:lnTo>
                <a:lnTo>
                  <a:pt x="582705" y="4724400"/>
                </a:lnTo>
                <a:lnTo>
                  <a:pt x="510988" y="4159623"/>
                </a:lnTo>
                <a:lnTo>
                  <a:pt x="502023" y="3998259"/>
                </a:lnTo>
                <a:lnTo>
                  <a:pt x="753035" y="3433482"/>
                </a:lnTo>
                <a:lnTo>
                  <a:pt x="1219200" y="3388659"/>
                </a:lnTo>
                <a:lnTo>
                  <a:pt x="1470211" y="2653553"/>
                </a:lnTo>
                <a:lnTo>
                  <a:pt x="1013011" y="1264023"/>
                </a:lnTo>
                <a:lnTo>
                  <a:pt x="1362635" y="1048870"/>
                </a:lnTo>
                <a:lnTo>
                  <a:pt x="1541929" y="0"/>
                </a:lnTo>
              </a:path>
            </a:pathLst>
          </a:custGeom>
          <a:noFill/>
          <a:ln w="76200">
            <a:solidFill>
              <a:srgbClr val="FF0000"/>
            </a:solidFill>
            <a:headEnd type="arrow"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3" name="Freeform 22"/>
          <p:cNvSpPr/>
          <p:nvPr/>
        </p:nvSpPr>
        <p:spPr>
          <a:xfrm>
            <a:off x="7644395" y="635000"/>
            <a:ext cx="2465294" cy="5611906"/>
          </a:xfrm>
          <a:custGeom>
            <a:avLst/>
            <a:gdLst>
              <a:gd name="connsiteX0" fmla="*/ 1013011 w 2465294"/>
              <a:gd name="connsiteY0" fmla="*/ 5611906 h 5611906"/>
              <a:gd name="connsiteX1" fmla="*/ 582706 w 2465294"/>
              <a:gd name="connsiteY1" fmla="*/ 4222377 h 5611906"/>
              <a:gd name="connsiteX2" fmla="*/ 376517 w 2465294"/>
              <a:gd name="connsiteY2" fmla="*/ 4114800 h 5611906"/>
              <a:gd name="connsiteX3" fmla="*/ 295835 w 2465294"/>
              <a:gd name="connsiteY3" fmla="*/ 3935506 h 5611906"/>
              <a:gd name="connsiteX4" fmla="*/ 412376 w 2465294"/>
              <a:gd name="connsiteY4" fmla="*/ 3576918 h 5611906"/>
              <a:gd name="connsiteX5" fmla="*/ 251011 w 2465294"/>
              <a:gd name="connsiteY5" fmla="*/ 3352800 h 5611906"/>
              <a:gd name="connsiteX6" fmla="*/ 224117 w 2465294"/>
              <a:gd name="connsiteY6" fmla="*/ 3065930 h 5611906"/>
              <a:gd name="connsiteX7" fmla="*/ 0 w 2465294"/>
              <a:gd name="connsiteY7" fmla="*/ 2393577 h 5611906"/>
              <a:gd name="connsiteX8" fmla="*/ 62753 w 2465294"/>
              <a:gd name="connsiteY8" fmla="*/ 2142565 h 5611906"/>
              <a:gd name="connsiteX9" fmla="*/ 53788 w 2465294"/>
              <a:gd name="connsiteY9" fmla="*/ 2061883 h 5611906"/>
              <a:gd name="connsiteX10" fmla="*/ 35859 w 2465294"/>
              <a:gd name="connsiteY10" fmla="*/ 1999130 h 5611906"/>
              <a:gd name="connsiteX11" fmla="*/ 26894 w 2465294"/>
              <a:gd name="connsiteY11" fmla="*/ 1837765 h 5611906"/>
              <a:gd name="connsiteX12" fmla="*/ 197223 w 2465294"/>
              <a:gd name="connsiteY12" fmla="*/ 1568824 h 5611906"/>
              <a:gd name="connsiteX13" fmla="*/ 188259 w 2465294"/>
              <a:gd name="connsiteY13" fmla="*/ 744071 h 5611906"/>
              <a:gd name="connsiteX14" fmla="*/ 2465294 w 2465294"/>
              <a:gd name="connsiteY14" fmla="*/ 0 h 5611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465294" h="5611906">
                <a:moveTo>
                  <a:pt x="1013011" y="5611906"/>
                </a:moveTo>
                <a:lnTo>
                  <a:pt x="582706" y="4222377"/>
                </a:lnTo>
                <a:lnTo>
                  <a:pt x="376517" y="4114800"/>
                </a:lnTo>
                <a:lnTo>
                  <a:pt x="295835" y="3935506"/>
                </a:lnTo>
                <a:lnTo>
                  <a:pt x="412376" y="3576918"/>
                </a:lnTo>
                <a:lnTo>
                  <a:pt x="251011" y="3352800"/>
                </a:lnTo>
                <a:lnTo>
                  <a:pt x="224117" y="3065930"/>
                </a:lnTo>
                <a:lnTo>
                  <a:pt x="0" y="2393577"/>
                </a:lnTo>
                <a:lnTo>
                  <a:pt x="62753" y="2142565"/>
                </a:lnTo>
                <a:cubicBezTo>
                  <a:pt x="59765" y="2115671"/>
                  <a:pt x="57903" y="2088628"/>
                  <a:pt x="53788" y="2061883"/>
                </a:cubicBezTo>
                <a:cubicBezTo>
                  <a:pt x="50572" y="2040982"/>
                  <a:pt x="42552" y="2019209"/>
                  <a:pt x="35859" y="1999130"/>
                </a:cubicBezTo>
                <a:cubicBezTo>
                  <a:pt x="23924" y="1891717"/>
                  <a:pt x="26894" y="1945507"/>
                  <a:pt x="26894" y="1837765"/>
                </a:cubicBezTo>
                <a:lnTo>
                  <a:pt x="197223" y="1568824"/>
                </a:lnTo>
                <a:lnTo>
                  <a:pt x="188259" y="744071"/>
                </a:lnTo>
                <a:lnTo>
                  <a:pt x="2465294" y="0"/>
                </a:lnTo>
              </a:path>
            </a:pathLst>
          </a:custGeom>
          <a:noFill/>
          <a:ln w="38100">
            <a:solidFill>
              <a:srgbClr val="FF0000"/>
            </a:solidFill>
            <a:prstDash val="sysDash"/>
            <a:headEnd type="arrow"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4" name="Freeform 23"/>
          <p:cNvSpPr/>
          <p:nvPr/>
        </p:nvSpPr>
        <p:spPr>
          <a:xfrm>
            <a:off x="9114606" y="975657"/>
            <a:ext cx="726141" cy="3003177"/>
          </a:xfrm>
          <a:custGeom>
            <a:avLst/>
            <a:gdLst>
              <a:gd name="connsiteX0" fmla="*/ 726141 w 726141"/>
              <a:gd name="connsiteY0" fmla="*/ 3003177 h 3003177"/>
              <a:gd name="connsiteX1" fmla="*/ 143435 w 726141"/>
              <a:gd name="connsiteY1" fmla="*/ 1219200 h 3003177"/>
              <a:gd name="connsiteX2" fmla="*/ 242047 w 726141"/>
              <a:gd name="connsiteY2" fmla="*/ 744071 h 3003177"/>
              <a:gd name="connsiteX3" fmla="*/ 206188 w 726141"/>
              <a:gd name="connsiteY3" fmla="*/ 672353 h 3003177"/>
              <a:gd name="connsiteX4" fmla="*/ 0 w 726141"/>
              <a:gd name="connsiteY4" fmla="*/ 0 h 30031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6141" h="3003177">
                <a:moveTo>
                  <a:pt x="726141" y="3003177"/>
                </a:moveTo>
                <a:lnTo>
                  <a:pt x="143435" y="1219200"/>
                </a:lnTo>
                <a:lnTo>
                  <a:pt x="242047" y="744071"/>
                </a:lnTo>
                <a:lnTo>
                  <a:pt x="206188" y="672353"/>
                </a:lnTo>
                <a:lnTo>
                  <a:pt x="0" y="0"/>
                </a:lnTo>
              </a:path>
            </a:pathLst>
          </a:custGeom>
          <a:noFill/>
          <a:ln w="38100">
            <a:solidFill>
              <a:schemeClr val="bg1">
                <a:lumMod val="65000"/>
              </a:schemeClr>
            </a:solidFill>
            <a:prstDash val="sysDash"/>
            <a:headEnd type="arrow"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5" name="Freeform 24"/>
          <p:cNvSpPr/>
          <p:nvPr/>
        </p:nvSpPr>
        <p:spPr>
          <a:xfrm>
            <a:off x="7912203" y="975657"/>
            <a:ext cx="1828800" cy="1272988"/>
          </a:xfrm>
          <a:custGeom>
            <a:avLst/>
            <a:gdLst>
              <a:gd name="connsiteX0" fmla="*/ 2277035 w 2277035"/>
              <a:gd name="connsiteY0" fmla="*/ 0 h 1694329"/>
              <a:gd name="connsiteX1" fmla="*/ 2052917 w 2277035"/>
              <a:gd name="connsiteY1" fmla="*/ 762000 h 1694329"/>
              <a:gd name="connsiteX2" fmla="*/ 2061882 w 2277035"/>
              <a:gd name="connsiteY2" fmla="*/ 842682 h 1694329"/>
              <a:gd name="connsiteX3" fmla="*/ 2070847 w 2277035"/>
              <a:gd name="connsiteY3" fmla="*/ 869576 h 1694329"/>
              <a:gd name="connsiteX4" fmla="*/ 2070847 w 2277035"/>
              <a:gd name="connsiteY4" fmla="*/ 1129553 h 1694329"/>
              <a:gd name="connsiteX5" fmla="*/ 2070847 w 2277035"/>
              <a:gd name="connsiteY5" fmla="*/ 1129553 h 1694329"/>
              <a:gd name="connsiteX6" fmla="*/ 2008094 w 2277035"/>
              <a:gd name="connsiteY6" fmla="*/ 1192306 h 1694329"/>
              <a:gd name="connsiteX7" fmla="*/ 1990164 w 2277035"/>
              <a:gd name="connsiteY7" fmla="*/ 1219200 h 1694329"/>
              <a:gd name="connsiteX8" fmla="*/ 1963270 w 2277035"/>
              <a:gd name="connsiteY8" fmla="*/ 1246094 h 1694329"/>
              <a:gd name="connsiteX9" fmla="*/ 1945341 w 2277035"/>
              <a:gd name="connsiteY9" fmla="*/ 1281953 h 1694329"/>
              <a:gd name="connsiteX10" fmla="*/ 1864659 w 2277035"/>
              <a:gd name="connsiteY10" fmla="*/ 1326776 h 1694329"/>
              <a:gd name="connsiteX11" fmla="*/ 1855694 w 2277035"/>
              <a:gd name="connsiteY11" fmla="*/ 1353671 h 1694329"/>
              <a:gd name="connsiteX12" fmla="*/ 1739153 w 2277035"/>
              <a:gd name="connsiteY12" fmla="*/ 1371600 h 1694329"/>
              <a:gd name="connsiteX13" fmla="*/ 1739153 w 2277035"/>
              <a:gd name="connsiteY13" fmla="*/ 1371600 h 1694329"/>
              <a:gd name="connsiteX14" fmla="*/ 1792941 w 2277035"/>
              <a:gd name="connsiteY14" fmla="*/ 1443318 h 1694329"/>
              <a:gd name="connsiteX15" fmla="*/ 1810870 w 2277035"/>
              <a:gd name="connsiteY15" fmla="*/ 1497106 h 1694329"/>
              <a:gd name="connsiteX16" fmla="*/ 1828800 w 2277035"/>
              <a:gd name="connsiteY16" fmla="*/ 1515035 h 1694329"/>
              <a:gd name="connsiteX17" fmla="*/ 1828800 w 2277035"/>
              <a:gd name="connsiteY17" fmla="*/ 1515035 h 1694329"/>
              <a:gd name="connsiteX18" fmla="*/ 1353670 w 2277035"/>
              <a:gd name="connsiteY18" fmla="*/ 1694329 h 1694329"/>
              <a:gd name="connsiteX19" fmla="*/ 1425388 w 2277035"/>
              <a:gd name="connsiteY19" fmla="*/ 1192306 h 1694329"/>
              <a:gd name="connsiteX20" fmla="*/ 1156447 w 2277035"/>
              <a:gd name="connsiteY20" fmla="*/ 421341 h 1694329"/>
              <a:gd name="connsiteX21" fmla="*/ 0 w 2277035"/>
              <a:gd name="connsiteY21" fmla="*/ 762000 h 1694329"/>
              <a:gd name="connsiteX0" fmla="*/ 2052917 w 2072050"/>
              <a:gd name="connsiteY0" fmla="*/ 340659 h 1272988"/>
              <a:gd name="connsiteX1" fmla="*/ 2061882 w 2072050"/>
              <a:gd name="connsiteY1" fmla="*/ 421341 h 1272988"/>
              <a:gd name="connsiteX2" fmla="*/ 2070847 w 2072050"/>
              <a:gd name="connsiteY2" fmla="*/ 448235 h 1272988"/>
              <a:gd name="connsiteX3" fmla="*/ 2070847 w 2072050"/>
              <a:gd name="connsiteY3" fmla="*/ 708212 h 1272988"/>
              <a:gd name="connsiteX4" fmla="*/ 2070847 w 2072050"/>
              <a:gd name="connsiteY4" fmla="*/ 708212 h 1272988"/>
              <a:gd name="connsiteX5" fmla="*/ 2008094 w 2072050"/>
              <a:gd name="connsiteY5" fmla="*/ 770965 h 1272988"/>
              <a:gd name="connsiteX6" fmla="*/ 1990164 w 2072050"/>
              <a:gd name="connsiteY6" fmla="*/ 797859 h 1272988"/>
              <a:gd name="connsiteX7" fmla="*/ 1963270 w 2072050"/>
              <a:gd name="connsiteY7" fmla="*/ 824753 h 1272988"/>
              <a:gd name="connsiteX8" fmla="*/ 1945341 w 2072050"/>
              <a:gd name="connsiteY8" fmla="*/ 860612 h 1272988"/>
              <a:gd name="connsiteX9" fmla="*/ 1864659 w 2072050"/>
              <a:gd name="connsiteY9" fmla="*/ 905435 h 1272988"/>
              <a:gd name="connsiteX10" fmla="*/ 1855694 w 2072050"/>
              <a:gd name="connsiteY10" fmla="*/ 932330 h 1272988"/>
              <a:gd name="connsiteX11" fmla="*/ 1739153 w 2072050"/>
              <a:gd name="connsiteY11" fmla="*/ 950259 h 1272988"/>
              <a:gd name="connsiteX12" fmla="*/ 1739153 w 2072050"/>
              <a:gd name="connsiteY12" fmla="*/ 950259 h 1272988"/>
              <a:gd name="connsiteX13" fmla="*/ 1792941 w 2072050"/>
              <a:gd name="connsiteY13" fmla="*/ 1021977 h 1272988"/>
              <a:gd name="connsiteX14" fmla="*/ 1810870 w 2072050"/>
              <a:gd name="connsiteY14" fmla="*/ 1075765 h 1272988"/>
              <a:gd name="connsiteX15" fmla="*/ 1828800 w 2072050"/>
              <a:gd name="connsiteY15" fmla="*/ 1093694 h 1272988"/>
              <a:gd name="connsiteX16" fmla="*/ 1828800 w 2072050"/>
              <a:gd name="connsiteY16" fmla="*/ 1093694 h 1272988"/>
              <a:gd name="connsiteX17" fmla="*/ 1353670 w 2072050"/>
              <a:gd name="connsiteY17" fmla="*/ 1272988 h 1272988"/>
              <a:gd name="connsiteX18" fmla="*/ 1425388 w 2072050"/>
              <a:gd name="connsiteY18" fmla="*/ 770965 h 1272988"/>
              <a:gd name="connsiteX19" fmla="*/ 1156447 w 2072050"/>
              <a:gd name="connsiteY19" fmla="*/ 0 h 1272988"/>
              <a:gd name="connsiteX20" fmla="*/ 0 w 2072050"/>
              <a:gd name="connsiteY20" fmla="*/ 340659 h 1272988"/>
              <a:gd name="connsiteX0" fmla="*/ 2061882 w 2072050"/>
              <a:gd name="connsiteY0" fmla="*/ 421341 h 1272988"/>
              <a:gd name="connsiteX1" fmla="*/ 2070847 w 2072050"/>
              <a:gd name="connsiteY1" fmla="*/ 448235 h 1272988"/>
              <a:gd name="connsiteX2" fmla="*/ 2070847 w 2072050"/>
              <a:gd name="connsiteY2" fmla="*/ 708212 h 1272988"/>
              <a:gd name="connsiteX3" fmla="*/ 2070847 w 2072050"/>
              <a:gd name="connsiteY3" fmla="*/ 708212 h 1272988"/>
              <a:gd name="connsiteX4" fmla="*/ 2008094 w 2072050"/>
              <a:gd name="connsiteY4" fmla="*/ 770965 h 1272988"/>
              <a:gd name="connsiteX5" fmla="*/ 1990164 w 2072050"/>
              <a:gd name="connsiteY5" fmla="*/ 797859 h 1272988"/>
              <a:gd name="connsiteX6" fmla="*/ 1963270 w 2072050"/>
              <a:gd name="connsiteY6" fmla="*/ 824753 h 1272988"/>
              <a:gd name="connsiteX7" fmla="*/ 1945341 w 2072050"/>
              <a:gd name="connsiteY7" fmla="*/ 860612 h 1272988"/>
              <a:gd name="connsiteX8" fmla="*/ 1864659 w 2072050"/>
              <a:gd name="connsiteY8" fmla="*/ 905435 h 1272988"/>
              <a:gd name="connsiteX9" fmla="*/ 1855694 w 2072050"/>
              <a:gd name="connsiteY9" fmla="*/ 932330 h 1272988"/>
              <a:gd name="connsiteX10" fmla="*/ 1739153 w 2072050"/>
              <a:gd name="connsiteY10" fmla="*/ 950259 h 1272988"/>
              <a:gd name="connsiteX11" fmla="*/ 1739153 w 2072050"/>
              <a:gd name="connsiteY11" fmla="*/ 950259 h 1272988"/>
              <a:gd name="connsiteX12" fmla="*/ 1792941 w 2072050"/>
              <a:gd name="connsiteY12" fmla="*/ 1021977 h 1272988"/>
              <a:gd name="connsiteX13" fmla="*/ 1810870 w 2072050"/>
              <a:gd name="connsiteY13" fmla="*/ 1075765 h 1272988"/>
              <a:gd name="connsiteX14" fmla="*/ 1828800 w 2072050"/>
              <a:gd name="connsiteY14" fmla="*/ 1093694 h 1272988"/>
              <a:gd name="connsiteX15" fmla="*/ 1828800 w 2072050"/>
              <a:gd name="connsiteY15" fmla="*/ 1093694 h 1272988"/>
              <a:gd name="connsiteX16" fmla="*/ 1353670 w 2072050"/>
              <a:gd name="connsiteY16" fmla="*/ 1272988 h 1272988"/>
              <a:gd name="connsiteX17" fmla="*/ 1425388 w 2072050"/>
              <a:gd name="connsiteY17" fmla="*/ 770965 h 1272988"/>
              <a:gd name="connsiteX18" fmla="*/ 1156447 w 2072050"/>
              <a:gd name="connsiteY18" fmla="*/ 0 h 1272988"/>
              <a:gd name="connsiteX19" fmla="*/ 0 w 2072050"/>
              <a:gd name="connsiteY19" fmla="*/ 340659 h 1272988"/>
              <a:gd name="connsiteX0" fmla="*/ 2061882 w 2070847"/>
              <a:gd name="connsiteY0" fmla="*/ 421341 h 1272988"/>
              <a:gd name="connsiteX1" fmla="*/ 2070847 w 2070847"/>
              <a:gd name="connsiteY1" fmla="*/ 708212 h 1272988"/>
              <a:gd name="connsiteX2" fmla="*/ 2070847 w 2070847"/>
              <a:gd name="connsiteY2" fmla="*/ 708212 h 1272988"/>
              <a:gd name="connsiteX3" fmla="*/ 2008094 w 2070847"/>
              <a:gd name="connsiteY3" fmla="*/ 770965 h 1272988"/>
              <a:gd name="connsiteX4" fmla="*/ 1990164 w 2070847"/>
              <a:gd name="connsiteY4" fmla="*/ 797859 h 1272988"/>
              <a:gd name="connsiteX5" fmla="*/ 1963270 w 2070847"/>
              <a:gd name="connsiteY5" fmla="*/ 824753 h 1272988"/>
              <a:gd name="connsiteX6" fmla="*/ 1945341 w 2070847"/>
              <a:gd name="connsiteY6" fmla="*/ 860612 h 1272988"/>
              <a:gd name="connsiteX7" fmla="*/ 1864659 w 2070847"/>
              <a:gd name="connsiteY7" fmla="*/ 905435 h 1272988"/>
              <a:gd name="connsiteX8" fmla="*/ 1855694 w 2070847"/>
              <a:gd name="connsiteY8" fmla="*/ 932330 h 1272988"/>
              <a:gd name="connsiteX9" fmla="*/ 1739153 w 2070847"/>
              <a:gd name="connsiteY9" fmla="*/ 950259 h 1272988"/>
              <a:gd name="connsiteX10" fmla="*/ 1739153 w 2070847"/>
              <a:gd name="connsiteY10" fmla="*/ 950259 h 1272988"/>
              <a:gd name="connsiteX11" fmla="*/ 1792941 w 2070847"/>
              <a:gd name="connsiteY11" fmla="*/ 1021977 h 1272988"/>
              <a:gd name="connsiteX12" fmla="*/ 1810870 w 2070847"/>
              <a:gd name="connsiteY12" fmla="*/ 1075765 h 1272988"/>
              <a:gd name="connsiteX13" fmla="*/ 1828800 w 2070847"/>
              <a:gd name="connsiteY13" fmla="*/ 1093694 h 1272988"/>
              <a:gd name="connsiteX14" fmla="*/ 1828800 w 2070847"/>
              <a:gd name="connsiteY14" fmla="*/ 1093694 h 1272988"/>
              <a:gd name="connsiteX15" fmla="*/ 1353670 w 2070847"/>
              <a:gd name="connsiteY15" fmla="*/ 1272988 h 1272988"/>
              <a:gd name="connsiteX16" fmla="*/ 1425388 w 2070847"/>
              <a:gd name="connsiteY16" fmla="*/ 770965 h 1272988"/>
              <a:gd name="connsiteX17" fmla="*/ 1156447 w 2070847"/>
              <a:gd name="connsiteY17" fmla="*/ 0 h 1272988"/>
              <a:gd name="connsiteX18" fmla="*/ 0 w 2070847"/>
              <a:gd name="connsiteY18" fmla="*/ 340659 h 1272988"/>
              <a:gd name="connsiteX0" fmla="*/ 2070847 w 2070847"/>
              <a:gd name="connsiteY0" fmla="*/ 708212 h 1272988"/>
              <a:gd name="connsiteX1" fmla="*/ 2070847 w 2070847"/>
              <a:gd name="connsiteY1" fmla="*/ 708212 h 1272988"/>
              <a:gd name="connsiteX2" fmla="*/ 2008094 w 2070847"/>
              <a:gd name="connsiteY2" fmla="*/ 770965 h 1272988"/>
              <a:gd name="connsiteX3" fmla="*/ 1990164 w 2070847"/>
              <a:gd name="connsiteY3" fmla="*/ 797859 h 1272988"/>
              <a:gd name="connsiteX4" fmla="*/ 1963270 w 2070847"/>
              <a:gd name="connsiteY4" fmla="*/ 824753 h 1272988"/>
              <a:gd name="connsiteX5" fmla="*/ 1945341 w 2070847"/>
              <a:gd name="connsiteY5" fmla="*/ 860612 h 1272988"/>
              <a:gd name="connsiteX6" fmla="*/ 1864659 w 2070847"/>
              <a:gd name="connsiteY6" fmla="*/ 905435 h 1272988"/>
              <a:gd name="connsiteX7" fmla="*/ 1855694 w 2070847"/>
              <a:gd name="connsiteY7" fmla="*/ 932330 h 1272988"/>
              <a:gd name="connsiteX8" fmla="*/ 1739153 w 2070847"/>
              <a:gd name="connsiteY8" fmla="*/ 950259 h 1272988"/>
              <a:gd name="connsiteX9" fmla="*/ 1739153 w 2070847"/>
              <a:gd name="connsiteY9" fmla="*/ 950259 h 1272988"/>
              <a:gd name="connsiteX10" fmla="*/ 1792941 w 2070847"/>
              <a:gd name="connsiteY10" fmla="*/ 1021977 h 1272988"/>
              <a:gd name="connsiteX11" fmla="*/ 1810870 w 2070847"/>
              <a:gd name="connsiteY11" fmla="*/ 1075765 h 1272988"/>
              <a:gd name="connsiteX12" fmla="*/ 1828800 w 2070847"/>
              <a:gd name="connsiteY12" fmla="*/ 1093694 h 1272988"/>
              <a:gd name="connsiteX13" fmla="*/ 1828800 w 2070847"/>
              <a:gd name="connsiteY13" fmla="*/ 1093694 h 1272988"/>
              <a:gd name="connsiteX14" fmla="*/ 1353670 w 2070847"/>
              <a:gd name="connsiteY14" fmla="*/ 1272988 h 1272988"/>
              <a:gd name="connsiteX15" fmla="*/ 1425388 w 2070847"/>
              <a:gd name="connsiteY15" fmla="*/ 770965 h 1272988"/>
              <a:gd name="connsiteX16" fmla="*/ 1156447 w 2070847"/>
              <a:gd name="connsiteY16" fmla="*/ 0 h 1272988"/>
              <a:gd name="connsiteX17" fmla="*/ 0 w 2070847"/>
              <a:gd name="connsiteY17" fmla="*/ 340659 h 1272988"/>
              <a:gd name="connsiteX0" fmla="*/ 2070847 w 2070847"/>
              <a:gd name="connsiteY0" fmla="*/ 708212 h 1272988"/>
              <a:gd name="connsiteX1" fmla="*/ 2008094 w 2070847"/>
              <a:gd name="connsiteY1" fmla="*/ 770965 h 1272988"/>
              <a:gd name="connsiteX2" fmla="*/ 1990164 w 2070847"/>
              <a:gd name="connsiteY2" fmla="*/ 797859 h 1272988"/>
              <a:gd name="connsiteX3" fmla="*/ 1963270 w 2070847"/>
              <a:gd name="connsiteY3" fmla="*/ 824753 h 1272988"/>
              <a:gd name="connsiteX4" fmla="*/ 1945341 w 2070847"/>
              <a:gd name="connsiteY4" fmla="*/ 860612 h 1272988"/>
              <a:gd name="connsiteX5" fmla="*/ 1864659 w 2070847"/>
              <a:gd name="connsiteY5" fmla="*/ 905435 h 1272988"/>
              <a:gd name="connsiteX6" fmla="*/ 1855694 w 2070847"/>
              <a:gd name="connsiteY6" fmla="*/ 932330 h 1272988"/>
              <a:gd name="connsiteX7" fmla="*/ 1739153 w 2070847"/>
              <a:gd name="connsiteY7" fmla="*/ 950259 h 1272988"/>
              <a:gd name="connsiteX8" fmla="*/ 1739153 w 2070847"/>
              <a:gd name="connsiteY8" fmla="*/ 950259 h 1272988"/>
              <a:gd name="connsiteX9" fmla="*/ 1792941 w 2070847"/>
              <a:gd name="connsiteY9" fmla="*/ 1021977 h 1272988"/>
              <a:gd name="connsiteX10" fmla="*/ 1810870 w 2070847"/>
              <a:gd name="connsiteY10" fmla="*/ 1075765 h 1272988"/>
              <a:gd name="connsiteX11" fmla="*/ 1828800 w 2070847"/>
              <a:gd name="connsiteY11" fmla="*/ 1093694 h 1272988"/>
              <a:gd name="connsiteX12" fmla="*/ 1828800 w 2070847"/>
              <a:gd name="connsiteY12" fmla="*/ 1093694 h 1272988"/>
              <a:gd name="connsiteX13" fmla="*/ 1353670 w 2070847"/>
              <a:gd name="connsiteY13" fmla="*/ 1272988 h 1272988"/>
              <a:gd name="connsiteX14" fmla="*/ 1425388 w 2070847"/>
              <a:gd name="connsiteY14" fmla="*/ 770965 h 1272988"/>
              <a:gd name="connsiteX15" fmla="*/ 1156447 w 2070847"/>
              <a:gd name="connsiteY15" fmla="*/ 0 h 1272988"/>
              <a:gd name="connsiteX16" fmla="*/ 0 w 2070847"/>
              <a:gd name="connsiteY16" fmla="*/ 340659 h 1272988"/>
              <a:gd name="connsiteX0" fmla="*/ 2070847 w 2070847"/>
              <a:gd name="connsiteY0" fmla="*/ 708212 h 1272988"/>
              <a:gd name="connsiteX1" fmla="*/ 2008094 w 2070847"/>
              <a:gd name="connsiteY1" fmla="*/ 770965 h 1272988"/>
              <a:gd name="connsiteX2" fmla="*/ 1990164 w 2070847"/>
              <a:gd name="connsiteY2" fmla="*/ 797859 h 1272988"/>
              <a:gd name="connsiteX3" fmla="*/ 1963270 w 2070847"/>
              <a:gd name="connsiteY3" fmla="*/ 824753 h 1272988"/>
              <a:gd name="connsiteX4" fmla="*/ 1945341 w 2070847"/>
              <a:gd name="connsiteY4" fmla="*/ 860612 h 1272988"/>
              <a:gd name="connsiteX5" fmla="*/ 1864659 w 2070847"/>
              <a:gd name="connsiteY5" fmla="*/ 905435 h 1272988"/>
              <a:gd name="connsiteX6" fmla="*/ 1855694 w 2070847"/>
              <a:gd name="connsiteY6" fmla="*/ 932330 h 1272988"/>
              <a:gd name="connsiteX7" fmla="*/ 1739153 w 2070847"/>
              <a:gd name="connsiteY7" fmla="*/ 950259 h 1272988"/>
              <a:gd name="connsiteX8" fmla="*/ 1792941 w 2070847"/>
              <a:gd name="connsiteY8" fmla="*/ 1021977 h 1272988"/>
              <a:gd name="connsiteX9" fmla="*/ 1810870 w 2070847"/>
              <a:gd name="connsiteY9" fmla="*/ 1075765 h 1272988"/>
              <a:gd name="connsiteX10" fmla="*/ 1828800 w 2070847"/>
              <a:gd name="connsiteY10" fmla="*/ 1093694 h 1272988"/>
              <a:gd name="connsiteX11" fmla="*/ 1828800 w 2070847"/>
              <a:gd name="connsiteY11" fmla="*/ 1093694 h 1272988"/>
              <a:gd name="connsiteX12" fmla="*/ 1353670 w 2070847"/>
              <a:gd name="connsiteY12" fmla="*/ 1272988 h 1272988"/>
              <a:gd name="connsiteX13" fmla="*/ 1425388 w 2070847"/>
              <a:gd name="connsiteY13" fmla="*/ 770965 h 1272988"/>
              <a:gd name="connsiteX14" fmla="*/ 1156447 w 2070847"/>
              <a:gd name="connsiteY14" fmla="*/ 0 h 1272988"/>
              <a:gd name="connsiteX15" fmla="*/ 0 w 2070847"/>
              <a:gd name="connsiteY15" fmla="*/ 340659 h 1272988"/>
              <a:gd name="connsiteX0" fmla="*/ 2070847 w 2070847"/>
              <a:gd name="connsiteY0" fmla="*/ 708212 h 1272988"/>
              <a:gd name="connsiteX1" fmla="*/ 2008094 w 2070847"/>
              <a:gd name="connsiteY1" fmla="*/ 770965 h 1272988"/>
              <a:gd name="connsiteX2" fmla="*/ 1990164 w 2070847"/>
              <a:gd name="connsiteY2" fmla="*/ 797859 h 1272988"/>
              <a:gd name="connsiteX3" fmla="*/ 1963270 w 2070847"/>
              <a:gd name="connsiteY3" fmla="*/ 824753 h 1272988"/>
              <a:gd name="connsiteX4" fmla="*/ 1945341 w 2070847"/>
              <a:gd name="connsiteY4" fmla="*/ 860612 h 1272988"/>
              <a:gd name="connsiteX5" fmla="*/ 1864659 w 2070847"/>
              <a:gd name="connsiteY5" fmla="*/ 905435 h 1272988"/>
              <a:gd name="connsiteX6" fmla="*/ 1739153 w 2070847"/>
              <a:gd name="connsiteY6" fmla="*/ 950259 h 1272988"/>
              <a:gd name="connsiteX7" fmla="*/ 1792941 w 2070847"/>
              <a:gd name="connsiteY7" fmla="*/ 1021977 h 1272988"/>
              <a:gd name="connsiteX8" fmla="*/ 1810870 w 2070847"/>
              <a:gd name="connsiteY8" fmla="*/ 1075765 h 1272988"/>
              <a:gd name="connsiteX9" fmla="*/ 1828800 w 2070847"/>
              <a:gd name="connsiteY9" fmla="*/ 1093694 h 1272988"/>
              <a:gd name="connsiteX10" fmla="*/ 1828800 w 2070847"/>
              <a:gd name="connsiteY10" fmla="*/ 1093694 h 1272988"/>
              <a:gd name="connsiteX11" fmla="*/ 1353670 w 2070847"/>
              <a:gd name="connsiteY11" fmla="*/ 1272988 h 1272988"/>
              <a:gd name="connsiteX12" fmla="*/ 1425388 w 2070847"/>
              <a:gd name="connsiteY12" fmla="*/ 770965 h 1272988"/>
              <a:gd name="connsiteX13" fmla="*/ 1156447 w 2070847"/>
              <a:gd name="connsiteY13" fmla="*/ 0 h 1272988"/>
              <a:gd name="connsiteX14" fmla="*/ 0 w 2070847"/>
              <a:gd name="connsiteY14" fmla="*/ 340659 h 1272988"/>
              <a:gd name="connsiteX0" fmla="*/ 2008094 w 2008094"/>
              <a:gd name="connsiteY0" fmla="*/ 770965 h 1272988"/>
              <a:gd name="connsiteX1" fmla="*/ 1990164 w 2008094"/>
              <a:gd name="connsiteY1" fmla="*/ 797859 h 1272988"/>
              <a:gd name="connsiteX2" fmla="*/ 1963270 w 2008094"/>
              <a:gd name="connsiteY2" fmla="*/ 824753 h 1272988"/>
              <a:gd name="connsiteX3" fmla="*/ 1945341 w 2008094"/>
              <a:gd name="connsiteY3" fmla="*/ 860612 h 1272988"/>
              <a:gd name="connsiteX4" fmla="*/ 1864659 w 2008094"/>
              <a:gd name="connsiteY4" fmla="*/ 905435 h 1272988"/>
              <a:gd name="connsiteX5" fmla="*/ 1739153 w 2008094"/>
              <a:gd name="connsiteY5" fmla="*/ 950259 h 1272988"/>
              <a:gd name="connsiteX6" fmla="*/ 1792941 w 2008094"/>
              <a:gd name="connsiteY6" fmla="*/ 1021977 h 1272988"/>
              <a:gd name="connsiteX7" fmla="*/ 1810870 w 2008094"/>
              <a:gd name="connsiteY7" fmla="*/ 1075765 h 1272988"/>
              <a:gd name="connsiteX8" fmla="*/ 1828800 w 2008094"/>
              <a:gd name="connsiteY8" fmla="*/ 1093694 h 1272988"/>
              <a:gd name="connsiteX9" fmla="*/ 1828800 w 2008094"/>
              <a:gd name="connsiteY9" fmla="*/ 1093694 h 1272988"/>
              <a:gd name="connsiteX10" fmla="*/ 1353670 w 2008094"/>
              <a:gd name="connsiteY10" fmla="*/ 1272988 h 1272988"/>
              <a:gd name="connsiteX11" fmla="*/ 1425388 w 2008094"/>
              <a:gd name="connsiteY11" fmla="*/ 770965 h 1272988"/>
              <a:gd name="connsiteX12" fmla="*/ 1156447 w 2008094"/>
              <a:gd name="connsiteY12" fmla="*/ 0 h 1272988"/>
              <a:gd name="connsiteX13" fmla="*/ 0 w 2008094"/>
              <a:gd name="connsiteY13" fmla="*/ 340659 h 1272988"/>
              <a:gd name="connsiteX0" fmla="*/ 2008094 w 2008094"/>
              <a:gd name="connsiteY0" fmla="*/ 770965 h 1272988"/>
              <a:gd name="connsiteX1" fmla="*/ 1990164 w 2008094"/>
              <a:gd name="connsiteY1" fmla="*/ 797859 h 1272988"/>
              <a:gd name="connsiteX2" fmla="*/ 1945341 w 2008094"/>
              <a:gd name="connsiteY2" fmla="*/ 860612 h 1272988"/>
              <a:gd name="connsiteX3" fmla="*/ 1864659 w 2008094"/>
              <a:gd name="connsiteY3" fmla="*/ 905435 h 1272988"/>
              <a:gd name="connsiteX4" fmla="*/ 1739153 w 2008094"/>
              <a:gd name="connsiteY4" fmla="*/ 950259 h 1272988"/>
              <a:gd name="connsiteX5" fmla="*/ 1792941 w 2008094"/>
              <a:gd name="connsiteY5" fmla="*/ 1021977 h 1272988"/>
              <a:gd name="connsiteX6" fmla="*/ 1810870 w 2008094"/>
              <a:gd name="connsiteY6" fmla="*/ 1075765 h 1272988"/>
              <a:gd name="connsiteX7" fmla="*/ 1828800 w 2008094"/>
              <a:gd name="connsiteY7" fmla="*/ 1093694 h 1272988"/>
              <a:gd name="connsiteX8" fmla="*/ 1828800 w 2008094"/>
              <a:gd name="connsiteY8" fmla="*/ 1093694 h 1272988"/>
              <a:gd name="connsiteX9" fmla="*/ 1353670 w 2008094"/>
              <a:gd name="connsiteY9" fmla="*/ 1272988 h 1272988"/>
              <a:gd name="connsiteX10" fmla="*/ 1425388 w 2008094"/>
              <a:gd name="connsiteY10" fmla="*/ 770965 h 1272988"/>
              <a:gd name="connsiteX11" fmla="*/ 1156447 w 2008094"/>
              <a:gd name="connsiteY11" fmla="*/ 0 h 1272988"/>
              <a:gd name="connsiteX12" fmla="*/ 0 w 2008094"/>
              <a:gd name="connsiteY12" fmla="*/ 340659 h 1272988"/>
              <a:gd name="connsiteX0" fmla="*/ 2008094 w 2008094"/>
              <a:gd name="connsiteY0" fmla="*/ 770965 h 1272988"/>
              <a:gd name="connsiteX1" fmla="*/ 1990164 w 2008094"/>
              <a:gd name="connsiteY1" fmla="*/ 797859 h 1272988"/>
              <a:gd name="connsiteX2" fmla="*/ 1864659 w 2008094"/>
              <a:gd name="connsiteY2" fmla="*/ 905435 h 1272988"/>
              <a:gd name="connsiteX3" fmla="*/ 1739153 w 2008094"/>
              <a:gd name="connsiteY3" fmla="*/ 950259 h 1272988"/>
              <a:gd name="connsiteX4" fmla="*/ 1792941 w 2008094"/>
              <a:gd name="connsiteY4" fmla="*/ 1021977 h 1272988"/>
              <a:gd name="connsiteX5" fmla="*/ 1810870 w 2008094"/>
              <a:gd name="connsiteY5" fmla="*/ 1075765 h 1272988"/>
              <a:gd name="connsiteX6" fmla="*/ 1828800 w 2008094"/>
              <a:gd name="connsiteY6" fmla="*/ 1093694 h 1272988"/>
              <a:gd name="connsiteX7" fmla="*/ 1828800 w 2008094"/>
              <a:gd name="connsiteY7" fmla="*/ 1093694 h 1272988"/>
              <a:gd name="connsiteX8" fmla="*/ 1353670 w 2008094"/>
              <a:gd name="connsiteY8" fmla="*/ 1272988 h 1272988"/>
              <a:gd name="connsiteX9" fmla="*/ 1425388 w 2008094"/>
              <a:gd name="connsiteY9" fmla="*/ 770965 h 1272988"/>
              <a:gd name="connsiteX10" fmla="*/ 1156447 w 2008094"/>
              <a:gd name="connsiteY10" fmla="*/ 0 h 1272988"/>
              <a:gd name="connsiteX11" fmla="*/ 0 w 2008094"/>
              <a:gd name="connsiteY11" fmla="*/ 340659 h 1272988"/>
              <a:gd name="connsiteX0" fmla="*/ 2008094 w 2013784"/>
              <a:gd name="connsiteY0" fmla="*/ 770965 h 1272988"/>
              <a:gd name="connsiteX1" fmla="*/ 1990164 w 2013784"/>
              <a:gd name="connsiteY1" fmla="*/ 797859 h 1272988"/>
              <a:gd name="connsiteX2" fmla="*/ 1739153 w 2013784"/>
              <a:gd name="connsiteY2" fmla="*/ 950259 h 1272988"/>
              <a:gd name="connsiteX3" fmla="*/ 1792941 w 2013784"/>
              <a:gd name="connsiteY3" fmla="*/ 1021977 h 1272988"/>
              <a:gd name="connsiteX4" fmla="*/ 1810870 w 2013784"/>
              <a:gd name="connsiteY4" fmla="*/ 1075765 h 1272988"/>
              <a:gd name="connsiteX5" fmla="*/ 1828800 w 2013784"/>
              <a:gd name="connsiteY5" fmla="*/ 1093694 h 1272988"/>
              <a:gd name="connsiteX6" fmla="*/ 1828800 w 2013784"/>
              <a:gd name="connsiteY6" fmla="*/ 1093694 h 1272988"/>
              <a:gd name="connsiteX7" fmla="*/ 1353670 w 2013784"/>
              <a:gd name="connsiteY7" fmla="*/ 1272988 h 1272988"/>
              <a:gd name="connsiteX8" fmla="*/ 1425388 w 2013784"/>
              <a:gd name="connsiteY8" fmla="*/ 770965 h 1272988"/>
              <a:gd name="connsiteX9" fmla="*/ 1156447 w 2013784"/>
              <a:gd name="connsiteY9" fmla="*/ 0 h 1272988"/>
              <a:gd name="connsiteX10" fmla="*/ 0 w 2013784"/>
              <a:gd name="connsiteY10" fmla="*/ 340659 h 1272988"/>
              <a:gd name="connsiteX0" fmla="*/ 2008094 w 2008094"/>
              <a:gd name="connsiteY0" fmla="*/ 770965 h 1272988"/>
              <a:gd name="connsiteX1" fmla="*/ 1739153 w 2008094"/>
              <a:gd name="connsiteY1" fmla="*/ 950259 h 1272988"/>
              <a:gd name="connsiteX2" fmla="*/ 1792941 w 2008094"/>
              <a:gd name="connsiteY2" fmla="*/ 1021977 h 1272988"/>
              <a:gd name="connsiteX3" fmla="*/ 1810870 w 2008094"/>
              <a:gd name="connsiteY3" fmla="*/ 1075765 h 1272988"/>
              <a:gd name="connsiteX4" fmla="*/ 1828800 w 2008094"/>
              <a:gd name="connsiteY4" fmla="*/ 1093694 h 1272988"/>
              <a:gd name="connsiteX5" fmla="*/ 1828800 w 2008094"/>
              <a:gd name="connsiteY5" fmla="*/ 1093694 h 1272988"/>
              <a:gd name="connsiteX6" fmla="*/ 1353670 w 2008094"/>
              <a:gd name="connsiteY6" fmla="*/ 1272988 h 1272988"/>
              <a:gd name="connsiteX7" fmla="*/ 1425388 w 2008094"/>
              <a:gd name="connsiteY7" fmla="*/ 770965 h 1272988"/>
              <a:gd name="connsiteX8" fmla="*/ 1156447 w 2008094"/>
              <a:gd name="connsiteY8" fmla="*/ 0 h 1272988"/>
              <a:gd name="connsiteX9" fmla="*/ 0 w 2008094"/>
              <a:gd name="connsiteY9" fmla="*/ 340659 h 1272988"/>
              <a:gd name="connsiteX0" fmla="*/ 1739153 w 1828800"/>
              <a:gd name="connsiteY0" fmla="*/ 950259 h 1272988"/>
              <a:gd name="connsiteX1" fmla="*/ 1792941 w 1828800"/>
              <a:gd name="connsiteY1" fmla="*/ 1021977 h 1272988"/>
              <a:gd name="connsiteX2" fmla="*/ 1810870 w 1828800"/>
              <a:gd name="connsiteY2" fmla="*/ 1075765 h 1272988"/>
              <a:gd name="connsiteX3" fmla="*/ 1828800 w 1828800"/>
              <a:gd name="connsiteY3" fmla="*/ 1093694 h 1272988"/>
              <a:gd name="connsiteX4" fmla="*/ 1828800 w 1828800"/>
              <a:gd name="connsiteY4" fmla="*/ 1093694 h 1272988"/>
              <a:gd name="connsiteX5" fmla="*/ 1353670 w 1828800"/>
              <a:gd name="connsiteY5" fmla="*/ 1272988 h 1272988"/>
              <a:gd name="connsiteX6" fmla="*/ 1425388 w 1828800"/>
              <a:gd name="connsiteY6" fmla="*/ 770965 h 1272988"/>
              <a:gd name="connsiteX7" fmla="*/ 1156447 w 1828800"/>
              <a:gd name="connsiteY7" fmla="*/ 0 h 1272988"/>
              <a:gd name="connsiteX8" fmla="*/ 0 w 1828800"/>
              <a:gd name="connsiteY8" fmla="*/ 340659 h 1272988"/>
              <a:gd name="connsiteX0" fmla="*/ 1739153 w 1828800"/>
              <a:gd name="connsiteY0" fmla="*/ 950259 h 1272988"/>
              <a:gd name="connsiteX1" fmla="*/ 1810870 w 1828800"/>
              <a:gd name="connsiteY1" fmla="*/ 1075765 h 1272988"/>
              <a:gd name="connsiteX2" fmla="*/ 1828800 w 1828800"/>
              <a:gd name="connsiteY2" fmla="*/ 1093694 h 1272988"/>
              <a:gd name="connsiteX3" fmla="*/ 1828800 w 1828800"/>
              <a:gd name="connsiteY3" fmla="*/ 1093694 h 1272988"/>
              <a:gd name="connsiteX4" fmla="*/ 1353670 w 1828800"/>
              <a:gd name="connsiteY4" fmla="*/ 1272988 h 1272988"/>
              <a:gd name="connsiteX5" fmla="*/ 1425388 w 1828800"/>
              <a:gd name="connsiteY5" fmla="*/ 770965 h 1272988"/>
              <a:gd name="connsiteX6" fmla="*/ 1156447 w 1828800"/>
              <a:gd name="connsiteY6" fmla="*/ 0 h 1272988"/>
              <a:gd name="connsiteX7" fmla="*/ 0 w 1828800"/>
              <a:gd name="connsiteY7" fmla="*/ 340659 h 1272988"/>
              <a:gd name="connsiteX0" fmla="*/ 1739153 w 1828800"/>
              <a:gd name="connsiteY0" fmla="*/ 950259 h 1272988"/>
              <a:gd name="connsiteX1" fmla="*/ 1810870 w 1828800"/>
              <a:gd name="connsiteY1" fmla="*/ 1075765 h 1272988"/>
              <a:gd name="connsiteX2" fmla="*/ 1828800 w 1828800"/>
              <a:gd name="connsiteY2" fmla="*/ 1093694 h 1272988"/>
              <a:gd name="connsiteX3" fmla="*/ 1353670 w 1828800"/>
              <a:gd name="connsiteY3" fmla="*/ 1272988 h 1272988"/>
              <a:gd name="connsiteX4" fmla="*/ 1425388 w 1828800"/>
              <a:gd name="connsiteY4" fmla="*/ 770965 h 1272988"/>
              <a:gd name="connsiteX5" fmla="*/ 1156447 w 1828800"/>
              <a:gd name="connsiteY5" fmla="*/ 0 h 1272988"/>
              <a:gd name="connsiteX6" fmla="*/ 0 w 1828800"/>
              <a:gd name="connsiteY6" fmla="*/ 340659 h 1272988"/>
              <a:gd name="connsiteX0" fmla="*/ 1739153 w 1828800"/>
              <a:gd name="connsiteY0" fmla="*/ 950259 h 1272988"/>
              <a:gd name="connsiteX1" fmla="*/ 1828800 w 1828800"/>
              <a:gd name="connsiteY1" fmla="*/ 1093694 h 1272988"/>
              <a:gd name="connsiteX2" fmla="*/ 1353670 w 1828800"/>
              <a:gd name="connsiteY2" fmla="*/ 1272988 h 1272988"/>
              <a:gd name="connsiteX3" fmla="*/ 1425388 w 1828800"/>
              <a:gd name="connsiteY3" fmla="*/ 770965 h 1272988"/>
              <a:gd name="connsiteX4" fmla="*/ 1156447 w 1828800"/>
              <a:gd name="connsiteY4" fmla="*/ 0 h 1272988"/>
              <a:gd name="connsiteX5" fmla="*/ 0 w 1828800"/>
              <a:gd name="connsiteY5" fmla="*/ 340659 h 1272988"/>
              <a:gd name="connsiteX0" fmla="*/ 1828800 w 1828800"/>
              <a:gd name="connsiteY0" fmla="*/ 1093694 h 1272988"/>
              <a:gd name="connsiteX1" fmla="*/ 1353670 w 1828800"/>
              <a:gd name="connsiteY1" fmla="*/ 1272988 h 1272988"/>
              <a:gd name="connsiteX2" fmla="*/ 1425388 w 1828800"/>
              <a:gd name="connsiteY2" fmla="*/ 770965 h 1272988"/>
              <a:gd name="connsiteX3" fmla="*/ 1156447 w 1828800"/>
              <a:gd name="connsiteY3" fmla="*/ 0 h 1272988"/>
              <a:gd name="connsiteX4" fmla="*/ 0 w 1828800"/>
              <a:gd name="connsiteY4" fmla="*/ 340659 h 12729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8800" h="1272988">
                <a:moveTo>
                  <a:pt x="1828800" y="1093694"/>
                </a:moveTo>
                <a:lnTo>
                  <a:pt x="1353670" y="1272988"/>
                </a:lnTo>
                <a:lnTo>
                  <a:pt x="1425388" y="770965"/>
                </a:lnTo>
                <a:lnTo>
                  <a:pt x="1156447" y="0"/>
                </a:lnTo>
                <a:lnTo>
                  <a:pt x="0" y="340659"/>
                </a:lnTo>
              </a:path>
            </a:pathLst>
          </a:custGeom>
          <a:noFill/>
          <a:ln w="5715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 name="Rectangular Callout 14"/>
          <p:cNvSpPr/>
          <p:nvPr/>
        </p:nvSpPr>
        <p:spPr>
          <a:xfrm>
            <a:off x="175301" y="2490869"/>
            <a:ext cx="3936773" cy="4266136"/>
          </a:xfrm>
          <a:prstGeom prst="wedgeRectCallout">
            <a:avLst>
              <a:gd name="adj1" fmla="val 141795"/>
              <a:gd name="adj2" fmla="val -75049"/>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CA" b="1" u="sng" dirty="0" smtClean="0"/>
              <a:t>Travel Pattern that Bypass would address is SW to NE </a:t>
            </a:r>
          </a:p>
          <a:p>
            <a:pPr algn="ctr"/>
            <a:r>
              <a:rPr lang="en-CA" dirty="0" smtClean="0"/>
              <a:t>(31% of vehicles on Bridge)</a:t>
            </a:r>
          </a:p>
          <a:p>
            <a:pPr algn="ctr"/>
            <a:endParaRPr lang="en-CA" u="sng" dirty="0" smtClean="0"/>
          </a:p>
          <a:p>
            <a:pPr marL="285750" indent="-285750">
              <a:buFont typeface="Arial" panose="020B0604020202020204" pitchFamily="34" charset="0"/>
              <a:buChar char="•"/>
            </a:pPr>
            <a:r>
              <a:rPr lang="en-CA" dirty="0" smtClean="0"/>
              <a:t>Served by 3</a:t>
            </a:r>
            <a:r>
              <a:rPr lang="en-CA" baseline="30000" dirty="0" smtClean="0"/>
              <a:t>rd</a:t>
            </a:r>
            <a:r>
              <a:rPr lang="en-CA" dirty="0" smtClean="0"/>
              <a:t> Concession more directly</a:t>
            </a:r>
            <a:endParaRPr lang="en-CA" dirty="0"/>
          </a:p>
          <a:p>
            <a:pPr marL="285750" indent="-285750">
              <a:buFont typeface="Arial" panose="020B0604020202020204" pitchFamily="34" charset="0"/>
              <a:buChar char="•"/>
            </a:pPr>
            <a:r>
              <a:rPr lang="en-CA" dirty="0" smtClean="0"/>
              <a:t>Key travel pattern for quarry and heavy vehicles</a:t>
            </a:r>
          </a:p>
          <a:p>
            <a:pPr marL="285750" indent="-285750">
              <a:buFont typeface="Arial" panose="020B0604020202020204" pitchFamily="34" charset="0"/>
              <a:buChar char="•"/>
            </a:pPr>
            <a:r>
              <a:rPr lang="en-CA" dirty="0"/>
              <a:t>Northline (Mitchells Bridge) not direct, turns will reduce truck use and require all intersections to be improved and road upgrades</a:t>
            </a:r>
          </a:p>
          <a:p>
            <a:pPr marL="285750" indent="-285750">
              <a:buFont typeface="Arial" panose="020B0604020202020204" pitchFamily="34" charset="0"/>
              <a:buChar char="•"/>
            </a:pPr>
            <a:r>
              <a:rPr lang="en-CA" dirty="0" smtClean="0"/>
              <a:t>Assume a portion of users likely to divert around Fenelon via Bypass, not all 31%</a:t>
            </a:r>
            <a:endParaRPr lang="en-CA" dirty="0"/>
          </a:p>
        </p:txBody>
      </p:sp>
      <p:sp>
        <p:nvSpPr>
          <p:cNvPr id="12" name="TextBox 11"/>
          <p:cNvSpPr txBox="1"/>
          <p:nvPr/>
        </p:nvSpPr>
        <p:spPr>
          <a:xfrm>
            <a:off x="6756099" y="6387673"/>
            <a:ext cx="1677190" cy="369332"/>
          </a:xfrm>
          <a:prstGeom prst="rect">
            <a:avLst/>
          </a:prstGeom>
          <a:noFill/>
        </p:spPr>
        <p:txBody>
          <a:bodyPr wrap="none" rtlCol="0">
            <a:spAutoFit/>
          </a:bodyPr>
          <a:lstStyle/>
          <a:p>
            <a:r>
              <a:rPr lang="en-CA" dirty="0" smtClean="0"/>
              <a:t>Southwest (SW)</a:t>
            </a:r>
            <a:endParaRPr lang="en-CA" dirty="0"/>
          </a:p>
        </p:txBody>
      </p:sp>
      <p:sp>
        <p:nvSpPr>
          <p:cNvPr id="26" name="TextBox 25"/>
          <p:cNvSpPr txBox="1"/>
          <p:nvPr/>
        </p:nvSpPr>
        <p:spPr>
          <a:xfrm>
            <a:off x="10441382" y="447953"/>
            <a:ext cx="1579920" cy="369332"/>
          </a:xfrm>
          <a:prstGeom prst="rect">
            <a:avLst/>
          </a:prstGeom>
          <a:noFill/>
        </p:spPr>
        <p:txBody>
          <a:bodyPr wrap="none" rtlCol="0">
            <a:spAutoFit/>
          </a:bodyPr>
          <a:lstStyle/>
          <a:p>
            <a:r>
              <a:rPr lang="en-CA" dirty="0" smtClean="0"/>
              <a:t>Northeast (NE)</a:t>
            </a:r>
            <a:endParaRPr lang="en-CA" dirty="0"/>
          </a:p>
        </p:txBody>
      </p:sp>
      <p:sp>
        <p:nvSpPr>
          <p:cNvPr id="27" name="Title 1"/>
          <p:cNvSpPr>
            <a:spLocks noGrp="1"/>
          </p:cNvSpPr>
          <p:nvPr>
            <p:ph type="title"/>
          </p:nvPr>
        </p:nvSpPr>
        <p:spPr>
          <a:xfrm>
            <a:off x="228600" y="169800"/>
            <a:ext cx="3901404" cy="817117"/>
          </a:xfrm>
        </p:spPr>
        <p:txBody>
          <a:bodyPr/>
          <a:lstStyle/>
          <a:p>
            <a:r>
              <a:rPr lang="en-CA" dirty="0" smtClean="0">
                <a:latin typeface="Century Gothic" panose="020B0502020202020204" pitchFamily="34" charset="0"/>
              </a:rPr>
              <a:t>Bypass Vehicle Diversion</a:t>
            </a:r>
            <a:endParaRPr lang="en-CA" dirty="0">
              <a:latin typeface="Century Gothic" panose="020B0502020202020204" pitchFamily="34" charset="0"/>
            </a:endParaRPr>
          </a:p>
        </p:txBody>
      </p:sp>
    </p:spTree>
    <p:extLst>
      <p:ext uri="{BB962C8B-B14F-4D97-AF65-F5344CB8AC3E}">
        <p14:creationId xmlns:p14="http://schemas.microsoft.com/office/powerpoint/2010/main" val="26295193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latin typeface="Century Gothic" panose="020B0502020202020204" pitchFamily="34" charset="0"/>
              </a:rPr>
              <a:t>Bypass Crossing</a:t>
            </a:r>
            <a:endParaRPr lang="en-CA" dirty="0">
              <a:latin typeface="Century Gothic" panose="020B0502020202020204" pitchFamily="34" charset="0"/>
            </a:endParaRPr>
          </a:p>
        </p:txBody>
      </p:sp>
      <p:sp>
        <p:nvSpPr>
          <p:cNvPr id="14" name="Rectangle 13"/>
          <p:cNvSpPr/>
          <p:nvPr/>
        </p:nvSpPr>
        <p:spPr>
          <a:xfrm>
            <a:off x="74998" y="884034"/>
            <a:ext cx="4700370" cy="56437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CA" sz="2200" dirty="0" smtClean="0">
                <a:solidFill>
                  <a:schemeClr val="tx1"/>
                </a:solidFill>
              </a:rPr>
              <a:t>Summary: </a:t>
            </a:r>
          </a:p>
          <a:p>
            <a:pPr marL="285750" indent="-285750">
              <a:buFont typeface="Arial" panose="020B0604020202020204" pitchFamily="34" charset="0"/>
              <a:buChar char="•"/>
            </a:pPr>
            <a:r>
              <a:rPr lang="en-CA" sz="2200" dirty="0" smtClean="0">
                <a:solidFill>
                  <a:schemeClr val="tx1"/>
                </a:solidFill>
              </a:rPr>
              <a:t>Multiple impacts to properties, environment and existing communities (less than in-town) </a:t>
            </a:r>
          </a:p>
          <a:p>
            <a:pPr marL="285750" indent="-285750">
              <a:buFont typeface="Arial" panose="020B0604020202020204" pitchFamily="34" charset="0"/>
              <a:buChar char="•"/>
            </a:pPr>
            <a:r>
              <a:rPr lang="en-CA" sz="2200" dirty="0" smtClean="0">
                <a:solidFill>
                  <a:schemeClr val="tx1"/>
                </a:solidFill>
              </a:rPr>
              <a:t>Requires study on upgrades needed for existing roads, property requirements, maintaining ATV connection, boat launch, and environmental impacts</a:t>
            </a:r>
          </a:p>
          <a:p>
            <a:pPr marL="285750" indent="-285750">
              <a:buFont typeface="Arial" panose="020B0604020202020204" pitchFamily="34" charset="0"/>
              <a:buChar char="•"/>
            </a:pPr>
            <a:r>
              <a:rPr lang="en-CA" sz="2200" dirty="0" smtClean="0">
                <a:solidFill>
                  <a:schemeClr val="tx1"/>
                </a:solidFill>
              </a:rPr>
              <a:t>Requires further review of bridge design considerations</a:t>
            </a:r>
          </a:p>
          <a:p>
            <a:pPr marL="285750" indent="-285750">
              <a:buFont typeface="Arial" panose="020B0604020202020204" pitchFamily="34" charset="0"/>
              <a:buChar char="•"/>
            </a:pPr>
            <a:r>
              <a:rPr lang="en-CA" sz="2200" dirty="0" smtClean="0">
                <a:solidFill>
                  <a:schemeClr val="tx1"/>
                </a:solidFill>
              </a:rPr>
              <a:t>Mid-level cost compared to other options ($6-9M estimate)</a:t>
            </a:r>
          </a:p>
          <a:p>
            <a:pPr marL="285750" indent="-285750">
              <a:buFont typeface="Arial" panose="020B0604020202020204" pitchFamily="34" charset="0"/>
              <a:buChar char="•"/>
            </a:pPr>
            <a:r>
              <a:rPr lang="en-CA" sz="2200" dirty="0" smtClean="0">
                <a:solidFill>
                  <a:schemeClr val="tx1"/>
                </a:solidFill>
              </a:rPr>
              <a:t>Relief to existing traffic concerns, particularly trucks</a:t>
            </a:r>
          </a:p>
          <a:p>
            <a:pPr marL="285750" indent="-285750">
              <a:buFont typeface="Arial" panose="020B0604020202020204" pitchFamily="34" charset="0"/>
              <a:buChar char="•"/>
            </a:pPr>
            <a:r>
              <a:rPr lang="en-CA" sz="2200" dirty="0" smtClean="0">
                <a:solidFill>
                  <a:schemeClr val="tx1"/>
                </a:solidFill>
              </a:rPr>
              <a:t>Redirect 20% of traffic around town</a:t>
            </a:r>
            <a:endParaRPr lang="en-CA" sz="2200" dirty="0">
              <a:solidFill>
                <a:schemeClr val="tx1"/>
              </a:solidFill>
            </a:endParaRPr>
          </a:p>
        </p:txBody>
      </p:sp>
      <p:pic>
        <p:nvPicPr>
          <p:cNvPr id="4" name="Picture 3" descr="Aerial map of the region surrounding Fenelon Falls. Shows a red dashed line to indicate the existing route that traffic follows along County Road 121 to travel through Fenelon Falls. Shows a blue dashed line to indicate the route for a future bypass which would follow Highway 35 to 3rd Concession, extend east on 3rd Concession, require a new bridge over the Burnt River and connect to County Road 121 again just east of the Burnt River. &#10;" title="Bypass Crossing Photo"/>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4775368" y="884034"/>
            <a:ext cx="7408170" cy="5973966"/>
          </a:xfrm>
          <a:prstGeom prst="rect">
            <a:avLst/>
          </a:prstGeom>
        </p:spPr>
      </p:pic>
    </p:spTree>
    <p:extLst>
      <p:ext uri="{BB962C8B-B14F-4D97-AF65-F5344CB8AC3E}">
        <p14:creationId xmlns:p14="http://schemas.microsoft.com/office/powerpoint/2010/main" val="244409300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latin typeface="Century Gothic" panose="020B0502020202020204" pitchFamily="34" charset="0"/>
              </a:rPr>
              <a:t>Issues to Address with Bypass</a:t>
            </a:r>
            <a:endParaRPr lang="en-CA" dirty="0">
              <a:latin typeface="Century Gothic" panose="020B0502020202020204" pitchFamily="34" charset="0"/>
            </a:endParaRPr>
          </a:p>
        </p:txBody>
      </p:sp>
      <p:sp>
        <p:nvSpPr>
          <p:cNvPr id="14" name="TextBox 13"/>
          <p:cNvSpPr txBox="1"/>
          <p:nvPr/>
        </p:nvSpPr>
        <p:spPr>
          <a:xfrm>
            <a:off x="0" y="826591"/>
            <a:ext cx="4622800" cy="1200329"/>
          </a:xfrm>
          <a:prstGeom prst="rect">
            <a:avLst/>
          </a:prstGeom>
          <a:noFill/>
        </p:spPr>
        <p:txBody>
          <a:bodyPr wrap="square" rtlCol="0">
            <a:spAutoFit/>
          </a:bodyPr>
          <a:lstStyle/>
          <a:p>
            <a:pPr marL="0" lvl="1"/>
            <a:r>
              <a:rPr lang="en-US" sz="2400" dirty="0" smtClean="0"/>
              <a:t>There </a:t>
            </a:r>
            <a:r>
              <a:rPr lang="en-US" sz="2400" dirty="0"/>
              <a:t>is no low impact </a:t>
            </a:r>
            <a:r>
              <a:rPr lang="en-US" sz="2400" dirty="0" smtClean="0"/>
              <a:t>option. The bypass has issues that need further study before recommending:</a:t>
            </a:r>
            <a:endParaRPr lang="en-US" sz="2400" dirty="0"/>
          </a:p>
        </p:txBody>
      </p:sp>
      <p:sp>
        <p:nvSpPr>
          <p:cNvPr id="75" name="Rectangle 74"/>
          <p:cNvSpPr/>
          <p:nvPr/>
        </p:nvSpPr>
        <p:spPr>
          <a:xfrm>
            <a:off x="146050" y="2073490"/>
            <a:ext cx="4298950" cy="707886"/>
          </a:xfrm>
          <a:prstGeom prst="rect">
            <a:avLst/>
          </a:prstGeom>
          <a:solidFill>
            <a:schemeClr val="bg1"/>
          </a:solidFill>
          <a:ln w="25400">
            <a:solidFill>
              <a:srgbClr val="FF0000"/>
            </a:solidFill>
          </a:ln>
        </p:spPr>
        <p:txBody>
          <a:bodyPr wrap="square">
            <a:spAutoFit/>
          </a:bodyPr>
          <a:lstStyle/>
          <a:p>
            <a:r>
              <a:rPr lang="en-CA" sz="2000" b="1" dirty="0" smtClean="0">
                <a:latin typeface="Calibri" panose="020F0502020204030204" pitchFamily="34" charset="0"/>
                <a:cs typeface="Calibri" panose="020F0502020204030204" pitchFamily="34" charset="0"/>
              </a:rPr>
              <a:t>Property Impacts: </a:t>
            </a:r>
            <a:r>
              <a:rPr lang="en-CA" sz="2000" dirty="0" smtClean="0">
                <a:latin typeface="Calibri" panose="020F0502020204030204" pitchFamily="34" charset="0"/>
                <a:cs typeface="Calibri" panose="020F0502020204030204" pitchFamily="34" charset="0"/>
              </a:rPr>
              <a:t>private property, boat launch</a:t>
            </a:r>
            <a:endParaRPr lang="en-CA" sz="2000" dirty="0">
              <a:latin typeface="Calibri" panose="020F0502020204030204" pitchFamily="34" charset="0"/>
              <a:cs typeface="Calibri" panose="020F0502020204030204" pitchFamily="34" charset="0"/>
            </a:endParaRPr>
          </a:p>
        </p:txBody>
      </p:sp>
      <p:sp>
        <p:nvSpPr>
          <p:cNvPr id="82" name="Rectangle 81"/>
          <p:cNvSpPr/>
          <p:nvPr/>
        </p:nvSpPr>
        <p:spPr>
          <a:xfrm>
            <a:off x="146050" y="2884138"/>
            <a:ext cx="4298950" cy="707886"/>
          </a:xfrm>
          <a:prstGeom prst="rect">
            <a:avLst/>
          </a:prstGeom>
          <a:solidFill>
            <a:schemeClr val="bg1"/>
          </a:solidFill>
          <a:ln w="25400">
            <a:solidFill>
              <a:schemeClr val="accent5"/>
            </a:solidFill>
          </a:ln>
        </p:spPr>
        <p:txBody>
          <a:bodyPr wrap="square">
            <a:spAutoFit/>
          </a:bodyPr>
          <a:lstStyle/>
          <a:p>
            <a:r>
              <a:rPr lang="en-CA" sz="2000" b="1" dirty="0" smtClean="0">
                <a:latin typeface="Calibri" panose="020F0502020204030204" pitchFamily="34" charset="0"/>
                <a:cs typeface="Calibri" panose="020F0502020204030204" pitchFamily="34" charset="0"/>
              </a:rPr>
              <a:t>Natural Environment: </a:t>
            </a:r>
            <a:r>
              <a:rPr lang="en-CA" sz="2000" dirty="0" smtClean="0">
                <a:latin typeface="Calibri" panose="020F0502020204030204" pitchFamily="34" charset="0"/>
                <a:cs typeface="Calibri" panose="020F0502020204030204" pitchFamily="34" charset="0"/>
              </a:rPr>
              <a:t>Burnt River, wildlife habitat (terrestrial, aquatic)</a:t>
            </a:r>
            <a:endParaRPr lang="en-CA" sz="2000" dirty="0">
              <a:latin typeface="Calibri" panose="020F0502020204030204" pitchFamily="34" charset="0"/>
              <a:cs typeface="Calibri" panose="020F0502020204030204" pitchFamily="34" charset="0"/>
            </a:endParaRPr>
          </a:p>
        </p:txBody>
      </p:sp>
      <p:sp>
        <p:nvSpPr>
          <p:cNvPr id="88" name="Rectangle 87"/>
          <p:cNvSpPr/>
          <p:nvPr/>
        </p:nvSpPr>
        <p:spPr>
          <a:xfrm>
            <a:off x="149158" y="3691997"/>
            <a:ext cx="4298950" cy="1015663"/>
          </a:xfrm>
          <a:prstGeom prst="rect">
            <a:avLst/>
          </a:prstGeom>
          <a:solidFill>
            <a:schemeClr val="bg1"/>
          </a:solidFill>
          <a:ln w="25400">
            <a:solidFill>
              <a:schemeClr val="accent6"/>
            </a:solidFill>
          </a:ln>
        </p:spPr>
        <p:txBody>
          <a:bodyPr wrap="square">
            <a:spAutoFit/>
          </a:bodyPr>
          <a:lstStyle/>
          <a:p>
            <a:r>
              <a:rPr lang="en-CA" sz="2000" b="1" dirty="0" smtClean="0">
                <a:latin typeface="Calibri" panose="020F0502020204030204" pitchFamily="34" charset="0"/>
                <a:cs typeface="Calibri" panose="020F0502020204030204" pitchFamily="34" charset="0"/>
              </a:rPr>
              <a:t>Noise / Air Quality: </a:t>
            </a:r>
            <a:r>
              <a:rPr lang="en-CA" sz="2000" dirty="0" smtClean="0">
                <a:latin typeface="Calibri" panose="020F0502020204030204" pitchFamily="34" charset="0"/>
                <a:cs typeface="Calibri" panose="020F0502020204030204" pitchFamily="34" charset="0"/>
              </a:rPr>
              <a:t>Entirety of 3rd Concession and properties along Burnt River</a:t>
            </a:r>
            <a:endParaRPr lang="en-CA" sz="2000" dirty="0">
              <a:latin typeface="Calibri" panose="020F0502020204030204" pitchFamily="34" charset="0"/>
              <a:cs typeface="Calibri" panose="020F0502020204030204" pitchFamily="34" charset="0"/>
            </a:endParaRPr>
          </a:p>
        </p:txBody>
      </p:sp>
      <p:sp>
        <p:nvSpPr>
          <p:cNvPr id="94" name="Rectangle 93"/>
          <p:cNvSpPr/>
          <p:nvPr/>
        </p:nvSpPr>
        <p:spPr>
          <a:xfrm>
            <a:off x="146050" y="4800828"/>
            <a:ext cx="4298950" cy="707886"/>
          </a:xfrm>
          <a:prstGeom prst="rect">
            <a:avLst/>
          </a:prstGeom>
          <a:solidFill>
            <a:schemeClr val="bg1"/>
          </a:solidFill>
          <a:ln w="25400">
            <a:solidFill>
              <a:schemeClr val="accent1"/>
            </a:solidFill>
          </a:ln>
        </p:spPr>
        <p:txBody>
          <a:bodyPr wrap="square">
            <a:spAutoFit/>
          </a:bodyPr>
          <a:lstStyle/>
          <a:p>
            <a:r>
              <a:rPr lang="en-CA" sz="2000" b="1" dirty="0" smtClean="0">
                <a:latin typeface="Calibri" panose="020F0502020204030204" pitchFamily="34" charset="0"/>
                <a:cs typeface="Calibri" panose="020F0502020204030204" pitchFamily="34" charset="0"/>
              </a:rPr>
              <a:t>Boating: </a:t>
            </a:r>
            <a:r>
              <a:rPr lang="en-CA" sz="2000" dirty="0" smtClean="0">
                <a:latin typeface="Calibri" panose="020F0502020204030204" pitchFamily="34" charset="0"/>
                <a:cs typeface="Calibri" panose="020F0502020204030204" pitchFamily="34" charset="0"/>
              </a:rPr>
              <a:t>Navigable water clearances and launch access</a:t>
            </a:r>
            <a:endParaRPr lang="en-CA" sz="2000" dirty="0">
              <a:latin typeface="Calibri" panose="020F0502020204030204" pitchFamily="34" charset="0"/>
              <a:cs typeface="Calibri" panose="020F0502020204030204" pitchFamily="34" charset="0"/>
            </a:endParaRPr>
          </a:p>
        </p:txBody>
      </p:sp>
      <p:sp>
        <p:nvSpPr>
          <p:cNvPr id="96" name="Rectangle 95"/>
          <p:cNvSpPr/>
          <p:nvPr/>
        </p:nvSpPr>
        <p:spPr>
          <a:xfrm>
            <a:off x="156633" y="5576474"/>
            <a:ext cx="4298950" cy="707886"/>
          </a:xfrm>
          <a:prstGeom prst="rect">
            <a:avLst/>
          </a:prstGeom>
          <a:solidFill>
            <a:schemeClr val="bg1"/>
          </a:solidFill>
          <a:ln w="25400">
            <a:solidFill>
              <a:schemeClr val="accent3"/>
            </a:solidFill>
          </a:ln>
        </p:spPr>
        <p:txBody>
          <a:bodyPr wrap="square">
            <a:spAutoFit/>
          </a:bodyPr>
          <a:lstStyle/>
          <a:p>
            <a:r>
              <a:rPr lang="en-CA" sz="2000" b="1" dirty="0" smtClean="0">
                <a:latin typeface="Calibri" panose="020F0502020204030204" pitchFamily="34" charset="0"/>
                <a:cs typeface="Calibri" panose="020F0502020204030204" pitchFamily="34" charset="0"/>
              </a:rPr>
              <a:t>Road Connections: </a:t>
            </a:r>
            <a:r>
              <a:rPr lang="en-CA" sz="2000" dirty="0" smtClean="0">
                <a:latin typeface="Calibri" panose="020F0502020204030204" pitchFamily="34" charset="0"/>
                <a:cs typeface="Calibri" panose="020F0502020204030204" pitchFamily="34" charset="0"/>
              </a:rPr>
              <a:t>Access to connecting routes, grading, sightlines</a:t>
            </a:r>
            <a:endParaRPr lang="en-CA" sz="2000" dirty="0">
              <a:latin typeface="Calibri" panose="020F0502020204030204" pitchFamily="34" charset="0"/>
              <a:cs typeface="Calibri" panose="020F0502020204030204" pitchFamily="34" charset="0"/>
            </a:endParaRPr>
          </a:p>
        </p:txBody>
      </p:sp>
      <p:sp>
        <p:nvSpPr>
          <p:cNvPr id="109" name="Rectangle 108"/>
          <p:cNvSpPr/>
          <p:nvPr/>
        </p:nvSpPr>
        <p:spPr>
          <a:xfrm>
            <a:off x="157625" y="6361729"/>
            <a:ext cx="4298950" cy="400110"/>
          </a:xfrm>
          <a:prstGeom prst="rect">
            <a:avLst/>
          </a:prstGeom>
          <a:solidFill>
            <a:schemeClr val="bg1"/>
          </a:solidFill>
          <a:ln w="25400">
            <a:solidFill>
              <a:schemeClr val="accent1">
                <a:lumMod val="20000"/>
                <a:lumOff val="80000"/>
              </a:schemeClr>
            </a:solidFill>
          </a:ln>
        </p:spPr>
        <p:txBody>
          <a:bodyPr wrap="square">
            <a:spAutoFit/>
          </a:bodyPr>
          <a:lstStyle/>
          <a:p>
            <a:r>
              <a:rPr lang="en-CA" sz="2000" b="1" dirty="0" smtClean="0">
                <a:latin typeface="Calibri" panose="020F0502020204030204" pitchFamily="34" charset="0"/>
                <a:cs typeface="Calibri" panose="020F0502020204030204" pitchFamily="34" charset="0"/>
              </a:rPr>
              <a:t>Flood Plain: </a:t>
            </a:r>
            <a:r>
              <a:rPr lang="en-CA" sz="2000" dirty="0" smtClean="0">
                <a:latin typeface="Calibri" panose="020F0502020204030204" pitchFamily="34" charset="0"/>
                <a:cs typeface="Calibri" panose="020F0502020204030204" pitchFamily="34" charset="0"/>
              </a:rPr>
              <a:t>Minimizing impact</a:t>
            </a:r>
            <a:endParaRPr lang="en-CA" sz="2000" dirty="0">
              <a:latin typeface="Calibri" panose="020F0502020204030204" pitchFamily="34" charset="0"/>
              <a:cs typeface="Calibri" panose="020F0502020204030204" pitchFamily="34" charset="0"/>
            </a:endParaRPr>
          </a:p>
        </p:txBody>
      </p:sp>
      <p:pic>
        <p:nvPicPr>
          <p:cNvPr id="4" name="Picture 3" descr="Aerial image of the Burnt River at 3rd Concession showing the properties that would be impacted by the bridge and the extents of flooding in the area along the river. " title="Bypass Issues Photo"/>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602358" y="826591"/>
            <a:ext cx="7589642" cy="5974176"/>
          </a:xfrm>
          <a:prstGeom prst="rect">
            <a:avLst/>
          </a:prstGeom>
        </p:spPr>
      </p:pic>
    </p:spTree>
    <p:extLst>
      <p:ext uri="{BB962C8B-B14F-4D97-AF65-F5344CB8AC3E}">
        <p14:creationId xmlns:p14="http://schemas.microsoft.com/office/powerpoint/2010/main" val="373069580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latin typeface="Century Gothic" panose="020B0502020202020204" pitchFamily="34" charset="0"/>
              </a:rPr>
              <a:t>High Level Cost Comparison</a:t>
            </a:r>
            <a:endParaRPr lang="en-CA" dirty="0">
              <a:latin typeface="Century Gothic" panose="020B0502020202020204" pitchFamily="34" charset="0"/>
            </a:endParaRPr>
          </a:p>
        </p:txBody>
      </p:sp>
      <p:sp>
        <p:nvSpPr>
          <p:cNvPr id="9" name="TextBox 8"/>
          <p:cNvSpPr txBox="1"/>
          <p:nvPr/>
        </p:nvSpPr>
        <p:spPr>
          <a:xfrm>
            <a:off x="320488" y="1134995"/>
            <a:ext cx="11430000" cy="5164491"/>
          </a:xfrm>
          <a:prstGeom prst="rect">
            <a:avLst/>
          </a:prstGeom>
          <a:noFill/>
          <a:ln w="38100">
            <a:noFill/>
          </a:ln>
        </p:spPr>
        <p:txBody>
          <a:bodyPr wrap="square" rtlCol="0">
            <a:spAutoFit/>
          </a:bodyPr>
          <a:lstStyle/>
          <a:p>
            <a:pPr marL="342900" indent="-342900">
              <a:lnSpc>
                <a:spcPct val="120000"/>
              </a:lnSpc>
              <a:spcBef>
                <a:spcPts val="600"/>
              </a:spcBef>
              <a:buFont typeface="Arial" panose="020B0604020202020204" pitchFamily="34" charset="0"/>
              <a:buChar char="•"/>
            </a:pPr>
            <a:r>
              <a:rPr lang="en-CA" sz="2600" b="1" dirty="0" smtClean="0"/>
              <a:t>In-Town: </a:t>
            </a:r>
            <a:r>
              <a:rPr lang="en-CA" sz="2600" b="1" dirty="0" smtClean="0">
                <a:solidFill>
                  <a:srgbClr val="FF0000"/>
                </a:solidFill>
              </a:rPr>
              <a:t>Most Expensive option </a:t>
            </a:r>
            <a:r>
              <a:rPr lang="en-CA" sz="2600" b="1" dirty="0" smtClean="0"/>
              <a:t>(1.5 – 2 times more expensive than by-pass. Tens of millions.)</a:t>
            </a:r>
            <a:endParaRPr lang="en-CA" sz="2600" dirty="0" smtClean="0"/>
          </a:p>
          <a:p>
            <a:pPr marL="914400" lvl="1" indent="-457200">
              <a:lnSpc>
                <a:spcPct val="120000"/>
              </a:lnSpc>
              <a:buFont typeface="Courier New" panose="02070309020205020404" pitchFamily="49" charset="0"/>
              <a:buChar char="o"/>
            </a:pPr>
            <a:r>
              <a:rPr lang="en-CA" sz="2600" dirty="0" smtClean="0"/>
              <a:t>Road reconstruction, bridge construction, property easements (25-30) and property acquisition (9-10). </a:t>
            </a:r>
          </a:p>
          <a:p>
            <a:pPr marL="342900" indent="-342900">
              <a:lnSpc>
                <a:spcPct val="120000"/>
              </a:lnSpc>
              <a:spcBef>
                <a:spcPts val="600"/>
              </a:spcBef>
              <a:buFont typeface="Arial" panose="020B0604020202020204" pitchFamily="34" charset="0"/>
              <a:buChar char="•"/>
            </a:pPr>
            <a:r>
              <a:rPr lang="en-CA" sz="2600" b="1" dirty="0" smtClean="0"/>
              <a:t>Bypass</a:t>
            </a:r>
            <a:r>
              <a:rPr lang="en-CA" sz="2600" dirty="0" smtClean="0"/>
              <a:t>: </a:t>
            </a:r>
            <a:r>
              <a:rPr lang="en-CA" sz="2600" b="1" dirty="0" smtClean="0">
                <a:solidFill>
                  <a:schemeClr val="accent2"/>
                </a:solidFill>
              </a:rPr>
              <a:t>Less Expensive than In-Town crossings</a:t>
            </a:r>
          </a:p>
          <a:p>
            <a:pPr marL="914400" lvl="1" indent="-457200">
              <a:lnSpc>
                <a:spcPct val="120000"/>
              </a:lnSpc>
              <a:spcAft>
                <a:spcPts val="600"/>
              </a:spcAft>
              <a:buFont typeface="Courier New" panose="02070309020205020404" pitchFamily="49" charset="0"/>
              <a:buChar char="o"/>
            </a:pPr>
            <a:r>
              <a:rPr lang="en-CA" sz="2600" dirty="0" smtClean="0"/>
              <a:t>Road reconstruction, bridge construction, property easements (30-35) and property acquisition (4-6)</a:t>
            </a:r>
          </a:p>
          <a:p>
            <a:pPr marL="342900" indent="-342900">
              <a:lnSpc>
                <a:spcPct val="120000"/>
              </a:lnSpc>
              <a:spcBef>
                <a:spcPts val="600"/>
              </a:spcBef>
              <a:buFont typeface="Arial" panose="020B0604020202020204" pitchFamily="34" charset="0"/>
              <a:buChar char="•"/>
            </a:pPr>
            <a:r>
              <a:rPr lang="en-CA" sz="2600" b="1" dirty="0" smtClean="0"/>
              <a:t>Traffic Improvements: </a:t>
            </a:r>
            <a:r>
              <a:rPr lang="en-CA" sz="2600" b="1" dirty="0" smtClean="0">
                <a:solidFill>
                  <a:srgbClr val="00B050"/>
                </a:solidFill>
              </a:rPr>
              <a:t>Least Expensive option </a:t>
            </a:r>
            <a:r>
              <a:rPr lang="en-CA" sz="2600" dirty="0" smtClean="0"/>
              <a:t>(range </a:t>
            </a:r>
            <a:r>
              <a:rPr lang="en-CA" sz="2600" dirty="0"/>
              <a:t>of relatively low cost improvements</a:t>
            </a:r>
            <a:r>
              <a:rPr lang="en-CA" sz="2600" dirty="0" smtClean="0"/>
              <a:t>)</a:t>
            </a:r>
          </a:p>
          <a:p>
            <a:pPr>
              <a:lnSpc>
                <a:spcPct val="120000"/>
              </a:lnSpc>
              <a:spcBef>
                <a:spcPts val="600"/>
              </a:spcBef>
            </a:pPr>
            <a:endParaRPr lang="en-CA" sz="2400" dirty="0"/>
          </a:p>
        </p:txBody>
      </p:sp>
      <p:sp>
        <p:nvSpPr>
          <p:cNvPr id="4" name="Slide Number Placeholder 9"/>
          <p:cNvSpPr>
            <a:spLocks noGrp="1"/>
          </p:cNvSpPr>
          <p:nvPr>
            <p:ph type="sldNum" sz="quarter" idx="11"/>
          </p:nvPr>
        </p:nvSpPr>
        <p:spPr>
          <a:xfrm>
            <a:off x="11802533" y="6332537"/>
            <a:ext cx="389467" cy="365125"/>
          </a:xfrm>
        </p:spPr>
        <p:txBody>
          <a:bodyPr/>
          <a:lstStyle/>
          <a:p>
            <a:r>
              <a:rPr lang="en-CA" dirty="0" smtClean="0"/>
              <a:t>22</a:t>
            </a:r>
            <a:endParaRPr lang="en-CA" dirty="0"/>
          </a:p>
        </p:txBody>
      </p:sp>
    </p:spTree>
    <p:extLst>
      <p:ext uri="{BB962C8B-B14F-4D97-AF65-F5344CB8AC3E}">
        <p14:creationId xmlns:p14="http://schemas.microsoft.com/office/powerpoint/2010/main" val="88076382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69801"/>
            <a:ext cx="11734800" cy="498598"/>
          </a:xfrm>
        </p:spPr>
        <p:txBody>
          <a:bodyPr/>
          <a:lstStyle/>
          <a:p>
            <a:r>
              <a:rPr lang="en-CA" dirty="0" smtClean="0">
                <a:latin typeface="Century Gothic" panose="020B0502020202020204" pitchFamily="34" charset="0"/>
              </a:rPr>
              <a:t>What We’ve Heard </a:t>
            </a:r>
            <a:endParaRPr lang="en-CA" dirty="0">
              <a:latin typeface="Century Gothic" panose="020B0502020202020204" pitchFamily="34" charset="0"/>
            </a:endParaRPr>
          </a:p>
        </p:txBody>
      </p:sp>
      <p:sp>
        <p:nvSpPr>
          <p:cNvPr id="8" name="Content Placeholder 2"/>
          <p:cNvSpPr txBox="1">
            <a:spLocks/>
          </p:cNvSpPr>
          <p:nvPr/>
        </p:nvSpPr>
        <p:spPr>
          <a:xfrm>
            <a:off x="203200" y="1049868"/>
            <a:ext cx="11569700" cy="5421154"/>
          </a:xfrm>
          <a:prstGeom prst="rect">
            <a:avLst/>
          </a:prstGeom>
        </p:spPr>
        <p:txBody>
          <a:bodyPr vert="horz" lIns="91440" tIns="45720" rIns="91440" bIns="45720" rtlCol="0" anchor="t" anchorCtr="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tint val="75000"/>
                  </a:schemeClr>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lvl="1"/>
            <a:r>
              <a:rPr lang="en-CA" sz="2800" dirty="0" smtClean="0">
                <a:solidFill>
                  <a:schemeClr val="tx1"/>
                </a:solidFill>
                <a:latin typeface="Calibri" panose="020F0502020204030204" pitchFamily="34" charset="0"/>
                <a:cs typeface="Calibri" panose="020F0502020204030204" pitchFamily="34" charset="0"/>
              </a:rPr>
              <a:t>Consultation to date: </a:t>
            </a:r>
          </a:p>
          <a:p>
            <a:pPr marL="914400" lvl="1" indent="-457200">
              <a:buFont typeface="Arial" panose="020B0604020202020204" pitchFamily="34" charset="0"/>
              <a:buChar char="•"/>
            </a:pPr>
            <a:r>
              <a:rPr lang="en-CA" sz="2800" dirty="0" smtClean="0">
                <a:solidFill>
                  <a:schemeClr val="tx1"/>
                </a:solidFill>
                <a:latin typeface="Calibri" panose="020F0502020204030204" pitchFamily="34" charset="0"/>
                <a:cs typeface="Calibri" panose="020F0502020204030204" pitchFamily="34" charset="0"/>
              </a:rPr>
              <a:t>Two </a:t>
            </a:r>
            <a:r>
              <a:rPr lang="en-CA" sz="2800" dirty="0">
                <a:solidFill>
                  <a:schemeClr val="tx1"/>
                </a:solidFill>
                <a:latin typeface="Calibri" panose="020F0502020204030204" pitchFamily="34" charset="0"/>
                <a:cs typeface="Calibri" panose="020F0502020204030204" pitchFamily="34" charset="0"/>
              </a:rPr>
              <a:t>Public Information Centres (May 27, 2019 &amp; November 6, 2019)</a:t>
            </a:r>
          </a:p>
          <a:p>
            <a:pPr marL="914400" lvl="1" indent="-457200">
              <a:buFont typeface="Arial" panose="020B0604020202020204" pitchFamily="34" charset="0"/>
              <a:buChar char="•"/>
            </a:pPr>
            <a:r>
              <a:rPr lang="en-CA" sz="2800" dirty="0">
                <a:solidFill>
                  <a:schemeClr val="tx1"/>
                </a:solidFill>
                <a:latin typeface="Calibri" panose="020F0502020204030204" pitchFamily="34" charset="0"/>
                <a:cs typeface="Calibri" panose="020F0502020204030204" pitchFamily="34" charset="0"/>
              </a:rPr>
              <a:t>Two Stakeholder Meetings (September 30, 2019, August 5, 2020</a:t>
            </a:r>
            <a:r>
              <a:rPr lang="en-CA" sz="2800" dirty="0" smtClean="0">
                <a:solidFill>
                  <a:schemeClr val="tx1"/>
                </a:solidFill>
                <a:latin typeface="Calibri" panose="020F0502020204030204" pitchFamily="34" charset="0"/>
                <a:cs typeface="Calibri" panose="020F0502020204030204" pitchFamily="34" charset="0"/>
              </a:rPr>
              <a:t>)</a:t>
            </a:r>
          </a:p>
          <a:p>
            <a:pPr marL="914400" lvl="1" indent="-457200">
              <a:buFont typeface="Arial" panose="020B0604020202020204" pitchFamily="34" charset="0"/>
              <a:buChar char="•"/>
            </a:pPr>
            <a:r>
              <a:rPr lang="en-CA" sz="2800" dirty="0" smtClean="0">
                <a:solidFill>
                  <a:schemeClr val="tx1"/>
                </a:solidFill>
                <a:latin typeface="Calibri" panose="020F0502020204030204" pitchFamily="34" charset="0"/>
                <a:cs typeface="Calibri" panose="020F0502020204030204" pitchFamily="34" charset="0"/>
              </a:rPr>
              <a:t>One Committee of the Whole Presentation (November 3, 2020)</a:t>
            </a:r>
          </a:p>
          <a:p>
            <a:pPr marL="914400" lvl="1" indent="-457200">
              <a:buFont typeface="Arial" panose="020B0604020202020204" pitchFamily="34" charset="0"/>
              <a:buChar char="•"/>
            </a:pPr>
            <a:endParaRPr lang="en-CA" sz="2800" dirty="0">
              <a:solidFill>
                <a:schemeClr val="tx1"/>
              </a:solidFill>
              <a:latin typeface="Calibri" panose="020F0502020204030204" pitchFamily="34" charset="0"/>
              <a:cs typeface="Calibri" panose="020F0502020204030204" pitchFamily="34" charset="0"/>
            </a:endParaRPr>
          </a:p>
          <a:p>
            <a:pPr lvl="1"/>
            <a:r>
              <a:rPr lang="en-CA" sz="2800" dirty="0" smtClean="0">
                <a:solidFill>
                  <a:schemeClr val="tx1"/>
                </a:solidFill>
                <a:latin typeface="Calibri" panose="020F0502020204030204" pitchFamily="34" charset="0"/>
                <a:cs typeface="Calibri" panose="020F0502020204030204" pitchFamily="34" charset="0"/>
              </a:rPr>
              <a:t>We’ve Heard Concerns about previous meeting notifications. Notices were provided to properties in areas of potential impact. Recognize concerns that property owners may have missed the notices. </a:t>
            </a:r>
            <a:r>
              <a:rPr lang="en-CA" sz="2800" b="1" dirty="0" smtClean="0">
                <a:solidFill>
                  <a:schemeClr val="tx1"/>
                </a:solidFill>
                <a:latin typeface="Calibri" panose="020F0502020204030204" pitchFamily="34" charset="0"/>
                <a:cs typeface="Calibri" panose="020F0502020204030204" pitchFamily="34" charset="0"/>
              </a:rPr>
              <a:t>This is not the end of consultation. </a:t>
            </a:r>
            <a:r>
              <a:rPr lang="en-CA" sz="2800" dirty="0" smtClean="0">
                <a:solidFill>
                  <a:schemeClr val="tx1"/>
                </a:solidFill>
                <a:latin typeface="Calibri" panose="020F0502020204030204" pitchFamily="34" charset="0"/>
                <a:cs typeface="Calibri" panose="020F0502020204030204" pitchFamily="34" charset="0"/>
              </a:rPr>
              <a:t>For either a new bypass or a second in-town bridge, further study and consultation is required. The work to date is not sufficient to make a recommendation for implementation of either a new bypass or second in-town bridge.</a:t>
            </a:r>
            <a:endParaRPr lang="en-CA" sz="2800" dirty="0">
              <a:solidFill>
                <a:schemeClr val="tx1"/>
              </a:solidFill>
              <a:latin typeface="Calibri" panose="020F0502020204030204" pitchFamily="34" charset="0"/>
              <a:cs typeface="Calibri" panose="020F0502020204030204" pitchFamily="34" charset="0"/>
            </a:endParaRPr>
          </a:p>
        </p:txBody>
      </p:sp>
      <p:sp>
        <p:nvSpPr>
          <p:cNvPr id="10" name="Slide Number Placeholder 9"/>
          <p:cNvSpPr>
            <a:spLocks noGrp="1"/>
          </p:cNvSpPr>
          <p:nvPr>
            <p:ph type="sldNum" sz="quarter" idx="11"/>
          </p:nvPr>
        </p:nvSpPr>
        <p:spPr/>
        <p:txBody>
          <a:bodyPr/>
          <a:lstStyle/>
          <a:p>
            <a:fld id="{7151117C-1423-4DD9-847C-E7CC0B1AAE9A}" type="slidenum">
              <a:rPr lang="en-CA" smtClean="0"/>
              <a:t>32</a:t>
            </a:fld>
            <a:endParaRPr lang="en-CA" dirty="0"/>
          </a:p>
        </p:txBody>
      </p:sp>
    </p:spTree>
    <p:extLst>
      <p:ext uri="{BB962C8B-B14F-4D97-AF65-F5344CB8AC3E}">
        <p14:creationId xmlns:p14="http://schemas.microsoft.com/office/powerpoint/2010/main" val="134869947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69801"/>
            <a:ext cx="11734800" cy="498598"/>
          </a:xfrm>
        </p:spPr>
        <p:txBody>
          <a:bodyPr/>
          <a:lstStyle/>
          <a:p>
            <a:r>
              <a:rPr lang="en-CA" dirty="0" smtClean="0">
                <a:latin typeface="Century Gothic" panose="020B0502020202020204" pitchFamily="34" charset="0"/>
              </a:rPr>
              <a:t>What We’ve Heard </a:t>
            </a:r>
            <a:endParaRPr lang="en-CA" dirty="0">
              <a:latin typeface="Century Gothic" panose="020B0502020202020204" pitchFamily="34" charset="0"/>
            </a:endParaRPr>
          </a:p>
        </p:txBody>
      </p:sp>
      <p:sp>
        <p:nvSpPr>
          <p:cNvPr id="8" name="Content Placeholder 2"/>
          <p:cNvSpPr txBox="1">
            <a:spLocks/>
          </p:cNvSpPr>
          <p:nvPr/>
        </p:nvSpPr>
        <p:spPr>
          <a:xfrm>
            <a:off x="203200" y="787392"/>
            <a:ext cx="11569700" cy="5683630"/>
          </a:xfrm>
          <a:prstGeom prst="rect">
            <a:avLst/>
          </a:prstGeom>
        </p:spPr>
        <p:txBody>
          <a:bodyPr vert="horz" lIns="91440" tIns="45720" rIns="91440" bIns="45720" rtlCol="0" anchor="ctr" anchorCtr="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tint val="75000"/>
                  </a:schemeClr>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algn="l"/>
            <a:r>
              <a:rPr lang="en-CA" sz="2800" dirty="0" smtClean="0">
                <a:solidFill>
                  <a:schemeClr val="tx1"/>
                </a:solidFill>
                <a:latin typeface="Calibri" panose="020F0502020204030204" pitchFamily="34" charset="0"/>
                <a:cs typeface="Calibri" panose="020F0502020204030204" pitchFamily="34" charset="0"/>
              </a:rPr>
              <a:t>Through </a:t>
            </a:r>
            <a:r>
              <a:rPr lang="en-CA" sz="2800" dirty="0">
                <a:solidFill>
                  <a:schemeClr val="tx1"/>
                </a:solidFill>
                <a:latin typeface="Calibri" panose="020F0502020204030204" pitchFamily="34" charset="0"/>
                <a:cs typeface="Calibri" panose="020F0502020204030204" pitchFamily="34" charset="0"/>
              </a:rPr>
              <a:t>consultation </a:t>
            </a:r>
            <a:r>
              <a:rPr lang="en-CA" sz="2800" dirty="0" smtClean="0">
                <a:solidFill>
                  <a:schemeClr val="tx1"/>
                </a:solidFill>
                <a:latin typeface="Calibri" panose="020F0502020204030204" pitchFamily="34" charset="0"/>
                <a:cs typeface="Calibri" panose="020F0502020204030204" pitchFamily="34" charset="0"/>
              </a:rPr>
              <a:t>to date we’ve </a:t>
            </a:r>
            <a:r>
              <a:rPr lang="en-CA" sz="2800" dirty="0">
                <a:solidFill>
                  <a:schemeClr val="tx1"/>
                </a:solidFill>
                <a:latin typeface="Calibri" panose="020F0502020204030204" pitchFamily="34" charset="0"/>
                <a:cs typeface="Calibri" panose="020F0502020204030204" pitchFamily="34" charset="0"/>
              </a:rPr>
              <a:t>heard:</a:t>
            </a:r>
          </a:p>
          <a:p>
            <a:pPr marL="800100" lvl="1" indent="-342900">
              <a:buFont typeface="Arial" panose="020B0604020202020204" pitchFamily="34" charset="0"/>
              <a:buChar char="•"/>
            </a:pPr>
            <a:r>
              <a:rPr lang="en-CA" sz="2200" dirty="0" smtClean="0">
                <a:solidFill>
                  <a:schemeClr val="tx1"/>
                </a:solidFill>
                <a:latin typeface="Calibri" panose="020F0502020204030204" pitchFamily="34" charset="0"/>
                <a:cs typeface="Calibri" panose="020F0502020204030204" pitchFamily="34" charset="0"/>
              </a:rPr>
              <a:t>Mixed support for solutions – wide range of opinions</a:t>
            </a:r>
          </a:p>
          <a:p>
            <a:pPr marL="800100" lvl="1" indent="-342900">
              <a:buFont typeface="Arial" panose="020B0604020202020204" pitchFamily="34" charset="0"/>
              <a:buChar char="•"/>
            </a:pPr>
            <a:r>
              <a:rPr lang="en-CA" sz="2200" dirty="0">
                <a:solidFill>
                  <a:schemeClr val="tx1"/>
                </a:solidFill>
                <a:latin typeface="Calibri" panose="020F0502020204030204" pitchFamily="34" charset="0"/>
                <a:cs typeface="Calibri" panose="020F0502020204030204" pitchFamily="34" charset="0"/>
              </a:rPr>
              <a:t>Concerns with impacts to residents and environment for </a:t>
            </a:r>
            <a:r>
              <a:rPr lang="en-CA" sz="2200" dirty="0" smtClean="0">
                <a:solidFill>
                  <a:schemeClr val="tx1"/>
                </a:solidFill>
                <a:latin typeface="Calibri" panose="020F0502020204030204" pitchFamily="34" charset="0"/>
                <a:cs typeface="Calibri" panose="020F0502020204030204" pitchFamily="34" charset="0"/>
              </a:rPr>
              <a:t>a new bridge in-town </a:t>
            </a:r>
            <a:r>
              <a:rPr lang="en-CA" sz="2200" dirty="0">
                <a:solidFill>
                  <a:schemeClr val="tx1"/>
                </a:solidFill>
                <a:latin typeface="Calibri" panose="020F0502020204030204" pitchFamily="34" charset="0"/>
                <a:cs typeface="Calibri" panose="020F0502020204030204" pitchFamily="34" charset="0"/>
              </a:rPr>
              <a:t>or a bypass (noise, air quality, wildlife, flooding, road safety, recreation, </a:t>
            </a:r>
            <a:r>
              <a:rPr lang="en-CA" sz="2200" dirty="0" smtClean="0">
                <a:solidFill>
                  <a:schemeClr val="tx1"/>
                </a:solidFill>
                <a:latin typeface="Calibri" panose="020F0502020204030204" pitchFamily="34" charset="0"/>
                <a:cs typeface="Calibri" panose="020F0502020204030204" pitchFamily="34" charset="0"/>
              </a:rPr>
              <a:t>property values, etc.)</a:t>
            </a:r>
          </a:p>
          <a:p>
            <a:pPr marL="800100" lvl="1" indent="-342900">
              <a:buFont typeface="Arial" panose="020B0604020202020204" pitchFamily="34" charset="0"/>
              <a:buChar char="•"/>
            </a:pPr>
            <a:r>
              <a:rPr lang="en-CA" sz="2200" dirty="0" smtClean="0">
                <a:solidFill>
                  <a:schemeClr val="tx1"/>
                </a:solidFill>
                <a:latin typeface="Calibri" panose="020F0502020204030204" pitchFamily="34" charset="0"/>
                <a:cs typeface="Calibri" panose="020F0502020204030204" pitchFamily="34" charset="0"/>
              </a:rPr>
              <a:t>Concerns with changes to Helen Street and Lindsay Street intersection and increased use of Elliot Street </a:t>
            </a:r>
          </a:p>
          <a:p>
            <a:pPr marL="800100" lvl="1" indent="-342900">
              <a:buFont typeface="Arial" panose="020B0604020202020204" pitchFamily="34" charset="0"/>
              <a:buChar char="•"/>
            </a:pPr>
            <a:r>
              <a:rPr lang="en-CA" sz="2200" dirty="0" smtClean="0">
                <a:solidFill>
                  <a:schemeClr val="tx1"/>
                </a:solidFill>
                <a:latin typeface="Calibri" panose="020F0502020204030204" pitchFamily="34" charset="0"/>
                <a:cs typeface="Calibri" panose="020F0502020204030204" pitchFamily="34" charset="0"/>
              </a:rPr>
              <a:t>Concerns with Tim Hortons traffic and drive-through queueing</a:t>
            </a:r>
          </a:p>
          <a:p>
            <a:pPr marL="800100" lvl="1" indent="-342900">
              <a:buFont typeface="Arial" panose="020B0604020202020204" pitchFamily="34" charset="0"/>
              <a:buChar char="•"/>
            </a:pPr>
            <a:r>
              <a:rPr lang="en-CA" sz="2200" dirty="0" smtClean="0">
                <a:solidFill>
                  <a:schemeClr val="tx1"/>
                </a:solidFill>
                <a:latin typeface="Calibri" panose="020F0502020204030204" pitchFamily="34" charset="0"/>
                <a:cs typeface="Calibri" panose="020F0502020204030204" pitchFamily="34" charset="0"/>
              </a:rPr>
              <a:t>Desire to see the existing bridge improved</a:t>
            </a:r>
          </a:p>
          <a:p>
            <a:pPr marL="800100" lvl="1" indent="-342900">
              <a:buFont typeface="Arial" panose="020B0604020202020204" pitchFamily="34" charset="0"/>
              <a:buChar char="•"/>
            </a:pPr>
            <a:r>
              <a:rPr lang="en-CA" sz="2200" dirty="0" smtClean="0">
                <a:solidFill>
                  <a:schemeClr val="tx1"/>
                </a:solidFill>
                <a:latin typeface="Calibri" panose="020F0502020204030204" pitchFamily="34" charset="0"/>
                <a:cs typeface="Calibri" panose="020F0502020204030204" pitchFamily="34" charset="0"/>
              </a:rPr>
              <a:t>Interest to see options that better utilize existing Burnt River bridges (Mitchells Bridge on Northline in particular)</a:t>
            </a:r>
          </a:p>
          <a:p>
            <a:pPr marL="800100" lvl="1" indent="-342900">
              <a:buFont typeface="Arial" panose="020B0604020202020204" pitchFamily="34" charset="0"/>
              <a:buChar char="•"/>
            </a:pPr>
            <a:r>
              <a:rPr lang="en-CA" sz="2200" dirty="0" smtClean="0">
                <a:solidFill>
                  <a:schemeClr val="tx1"/>
                </a:solidFill>
              </a:rPr>
              <a:t>Concern for EMS </a:t>
            </a:r>
            <a:r>
              <a:rPr lang="en-CA" sz="2200" dirty="0">
                <a:solidFill>
                  <a:schemeClr val="tx1"/>
                </a:solidFill>
              </a:rPr>
              <a:t>response issues – these have not </a:t>
            </a:r>
            <a:r>
              <a:rPr lang="en-CA" sz="2200" dirty="0" smtClean="0">
                <a:solidFill>
                  <a:schemeClr val="tx1"/>
                </a:solidFill>
              </a:rPr>
              <a:t>been identified </a:t>
            </a:r>
            <a:r>
              <a:rPr lang="en-CA" sz="2200" dirty="0">
                <a:solidFill>
                  <a:schemeClr val="tx1"/>
                </a:solidFill>
              </a:rPr>
              <a:t>by the providers themselves, more a community perspective and </a:t>
            </a:r>
            <a:r>
              <a:rPr lang="en-CA" sz="2200" dirty="0" smtClean="0">
                <a:solidFill>
                  <a:schemeClr val="tx1"/>
                </a:solidFill>
              </a:rPr>
              <a:t>concern</a:t>
            </a:r>
          </a:p>
          <a:p>
            <a:pPr marL="800100" lvl="1" indent="-342900">
              <a:buFont typeface="Arial" panose="020B0604020202020204" pitchFamily="34" charset="0"/>
              <a:buChar char="•"/>
            </a:pPr>
            <a:r>
              <a:rPr lang="en-CA" sz="2200" dirty="0" smtClean="0">
                <a:solidFill>
                  <a:schemeClr val="tx1"/>
                </a:solidFill>
              </a:rPr>
              <a:t>Interest to see more study/progress on a future second bridge in-town, be ready for growth</a:t>
            </a:r>
            <a:endParaRPr lang="en-CA" sz="2200" dirty="0">
              <a:solidFill>
                <a:schemeClr val="tx1"/>
              </a:solidFill>
            </a:endParaRPr>
          </a:p>
        </p:txBody>
      </p:sp>
      <p:sp>
        <p:nvSpPr>
          <p:cNvPr id="10" name="Slide Number Placeholder 9"/>
          <p:cNvSpPr>
            <a:spLocks noGrp="1"/>
          </p:cNvSpPr>
          <p:nvPr>
            <p:ph type="sldNum" sz="quarter" idx="11"/>
          </p:nvPr>
        </p:nvSpPr>
        <p:spPr/>
        <p:txBody>
          <a:bodyPr/>
          <a:lstStyle/>
          <a:p>
            <a:fld id="{7151117C-1423-4DD9-847C-E7CC0B1AAE9A}" type="slidenum">
              <a:rPr lang="en-CA" smtClean="0"/>
              <a:t>33</a:t>
            </a:fld>
            <a:endParaRPr lang="en-CA" dirty="0"/>
          </a:p>
        </p:txBody>
      </p:sp>
    </p:spTree>
    <p:extLst>
      <p:ext uri="{BB962C8B-B14F-4D97-AF65-F5344CB8AC3E}">
        <p14:creationId xmlns:p14="http://schemas.microsoft.com/office/powerpoint/2010/main" val="348560729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CA" dirty="0" smtClean="0">
                <a:latin typeface="Century Gothic" panose="020B0502020202020204" pitchFamily="34" charset="0"/>
              </a:rPr>
              <a:t>Recommendations</a:t>
            </a:r>
            <a:endParaRPr lang="en-CA" dirty="0">
              <a:latin typeface="Century Gothic" panose="020B0502020202020204" pitchFamily="34" charset="0"/>
            </a:endParaRPr>
          </a:p>
        </p:txBody>
      </p:sp>
      <p:sp>
        <p:nvSpPr>
          <p:cNvPr id="7" name="Rectangle 6"/>
          <p:cNvSpPr/>
          <p:nvPr/>
        </p:nvSpPr>
        <p:spPr>
          <a:xfrm>
            <a:off x="228600" y="913529"/>
            <a:ext cx="11836400" cy="5878532"/>
          </a:xfrm>
          <a:prstGeom prst="rect">
            <a:avLst/>
          </a:prstGeom>
          <a:ln w="28575">
            <a:noFill/>
          </a:ln>
        </p:spPr>
        <p:txBody>
          <a:bodyPr wrap="square">
            <a:spAutoFit/>
          </a:bodyPr>
          <a:lstStyle/>
          <a:p>
            <a:pPr marL="514350" indent="-514350">
              <a:spcAft>
                <a:spcPts val="600"/>
              </a:spcAft>
              <a:buFont typeface="Arial" panose="020B0604020202020204" pitchFamily="34" charset="0"/>
              <a:buChar char="•"/>
            </a:pPr>
            <a:r>
              <a:rPr lang="en-CA" sz="2400" dirty="0" smtClean="0"/>
              <a:t>Further study of the </a:t>
            </a:r>
            <a:r>
              <a:rPr lang="en-CA" sz="2400" b="1" dirty="0" smtClean="0">
                <a:solidFill>
                  <a:schemeClr val="accent1"/>
                </a:solidFill>
              </a:rPr>
              <a:t>Bypass Solution </a:t>
            </a:r>
            <a:r>
              <a:rPr lang="en-CA" sz="2400" dirty="0" smtClean="0"/>
              <a:t>to assess impacts and bridge options</a:t>
            </a:r>
            <a:endParaRPr lang="en-CA" sz="2400" dirty="0"/>
          </a:p>
          <a:p>
            <a:pPr marL="971550" lvl="1" indent="-514350">
              <a:spcAft>
                <a:spcPts val="600"/>
              </a:spcAft>
              <a:buFont typeface="Arial" panose="020B0604020202020204" pitchFamily="34" charset="0"/>
              <a:buChar char="•"/>
            </a:pPr>
            <a:r>
              <a:rPr lang="en-CA" sz="2400" dirty="0"/>
              <a:t>Schedule C </a:t>
            </a:r>
            <a:r>
              <a:rPr lang="en-CA" sz="2400" dirty="0" smtClean="0"/>
              <a:t>MCEA work is needed for </a:t>
            </a:r>
            <a:r>
              <a:rPr lang="en-CA" sz="2400" dirty="0"/>
              <a:t>the bypass to </a:t>
            </a:r>
            <a:r>
              <a:rPr lang="en-CA" sz="2400" dirty="0" smtClean="0"/>
              <a:t>assess impacts in more detail and consider design requirements</a:t>
            </a:r>
          </a:p>
          <a:p>
            <a:pPr marL="971550" lvl="1" indent="-514350">
              <a:spcAft>
                <a:spcPts val="600"/>
              </a:spcAft>
              <a:buFont typeface="Arial" panose="020B0604020202020204" pitchFamily="34" charset="0"/>
              <a:buChar char="•"/>
            </a:pPr>
            <a:r>
              <a:rPr lang="en-CA" sz="2400" b="1" dirty="0" smtClean="0"/>
              <a:t>Currently not a recommendation to build the bypass. Further work required. </a:t>
            </a:r>
            <a:endParaRPr lang="en-CA" sz="2400" b="1" dirty="0"/>
          </a:p>
          <a:p>
            <a:pPr marL="514350" indent="-514350">
              <a:spcAft>
                <a:spcPts val="600"/>
              </a:spcAft>
              <a:buFont typeface="Arial" panose="020B0604020202020204" pitchFamily="34" charset="0"/>
              <a:buChar char="•"/>
            </a:pPr>
            <a:r>
              <a:rPr lang="en-CA" sz="2400" dirty="0" smtClean="0"/>
              <a:t>Implement </a:t>
            </a:r>
            <a:r>
              <a:rPr lang="en-CA" sz="2400" dirty="0"/>
              <a:t>traffic </a:t>
            </a:r>
            <a:r>
              <a:rPr lang="en-CA" sz="2400" dirty="0" smtClean="0"/>
              <a:t>improvements for </a:t>
            </a:r>
            <a:r>
              <a:rPr lang="en-CA" sz="2400" b="1" dirty="0">
                <a:solidFill>
                  <a:schemeClr val="accent1"/>
                </a:solidFill>
              </a:rPr>
              <a:t>Helen Street, Lindsay </a:t>
            </a:r>
            <a:r>
              <a:rPr lang="en-CA" sz="2400" b="1" dirty="0" smtClean="0">
                <a:solidFill>
                  <a:schemeClr val="accent1"/>
                </a:solidFill>
              </a:rPr>
              <a:t>Street and Elliot Street</a:t>
            </a:r>
          </a:p>
          <a:p>
            <a:pPr marL="971550" lvl="1" indent="-514350">
              <a:spcAft>
                <a:spcPts val="600"/>
              </a:spcAft>
              <a:buFont typeface="Arial" panose="020B0604020202020204" pitchFamily="34" charset="0"/>
              <a:buChar char="•"/>
            </a:pPr>
            <a:r>
              <a:rPr lang="en-CA" sz="2400" dirty="0" smtClean="0"/>
              <a:t>Monitor traffic once these improvements are made before implementation of other solutions</a:t>
            </a:r>
            <a:endParaRPr lang="en-CA" sz="2400" dirty="0"/>
          </a:p>
          <a:p>
            <a:pPr marL="457200" indent="-457200">
              <a:spcAft>
                <a:spcPts val="600"/>
              </a:spcAft>
              <a:buFont typeface="Arial" panose="020B0604020202020204" pitchFamily="34" charset="0"/>
              <a:buChar char="•"/>
            </a:pPr>
            <a:r>
              <a:rPr lang="en-CA" sz="2400" dirty="0" smtClean="0"/>
              <a:t>Complete existing bridge rehabilitation and improve the pedestrian connections </a:t>
            </a:r>
          </a:p>
          <a:p>
            <a:pPr marL="457200" indent="-457200">
              <a:spcAft>
                <a:spcPts val="600"/>
              </a:spcAft>
              <a:buFont typeface="Arial" panose="020B0604020202020204" pitchFamily="34" charset="0"/>
              <a:buChar char="•"/>
            </a:pPr>
            <a:r>
              <a:rPr lang="en-CA" sz="2400" dirty="0" smtClean="0"/>
              <a:t>Work with Tim Hortons on drive-through traffic issues and potential options for on-site improvements, access improvements or overall relocation.</a:t>
            </a:r>
          </a:p>
          <a:p>
            <a:pPr marL="457200" indent="-457200">
              <a:spcAft>
                <a:spcPts val="600"/>
              </a:spcAft>
              <a:buFont typeface="Arial" panose="020B0604020202020204" pitchFamily="34" charset="0"/>
              <a:buChar char="•"/>
            </a:pPr>
            <a:r>
              <a:rPr lang="en-CA" sz="2400" dirty="0" smtClean="0"/>
              <a:t>Continue to monitor growth in Fenelon Falls that would support the need for a second bridge in-town. Consider/study long term impacts of COVID on population growth and travel patterns.</a:t>
            </a:r>
          </a:p>
          <a:p>
            <a:pPr marL="457200" indent="-457200">
              <a:spcAft>
                <a:spcPts val="600"/>
              </a:spcAft>
              <a:buFont typeface="Arial" panose="020B0604020202020204" pitchFamily="34" charset="0"/>
              <a:buChar char="•"/>
            </a:pPr>
            <a:r>
              <a:rPr lang="en-CA" sz="2400" dirty="0" smtClean="0"/>
              <a:t>Review signage for Mitchells Bridge (Northline) Route.</a:t>
            </a:r>
            <a:endParaRPr lang="en-CA" sz="2400" dirty="0"/>
          </a:p>
        </p:txBody>
      </p:sp>
      <p:sp>
        <p:nvSpPr>
          <p:cNvPr id="2" name="Slide Number Placeholder 1"/>
          <p:cNvSpPr>
            <a:spLocks noGrp="1"/>
          </p:cNvSpPr>
          <p:nvPr>
            <p:ph type="sldNum" sz="quarter" idx="11"/>
          </p:nvPr>
        </p:nvSpPr>
        <p:spPr/>
        <p:txBody>
          <a:bodyPr/>
          <a:lstStyle/>
          <a:p>
            <a:fld id="{7151117C-1423-4DD9-847C-E7CC0B1AAE9A}" type="slidenum">
              <a:rPr lang="en-CA" smtClean="0"/>
              <a:t>34</a:t>
            </a:fld>
            <a:endParaRPr lang="en-CA" dirty="0"/>
          </a:p>
        </p:txBody>
      </p:sp>
    </p:spTree>
    <p:extLst>
      <p:ext uri="{BB962C8B-B14F-4D97-AF65-F5344CB8AC3E}">
        <p14:creationId xmlns:p14="http://schemas.microsoft.com/office/powerpoint/2010/main" val="176081885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latin typeface="Century Gothic" panose="020B0502020202020204" pitchFamily="34" charset="0"/>
              </a:rPr>
              <a:t>Next Steps</a:t>
            </a:r>
            <a:endParaRPr lang="en-CA" dirty="0">
              <a:latin typeface="Century Gothic" panose="020B0502020202020204" pitchFamily="34" charset="0"/>
            </a:endParaRPr>
          </a:p>
        </p:txBody>
      </p:sp>
      <p:sp>
        <p:nvSpPr>
          <p:cNvPr id="9" name="TextBox 8"/>
          <p:cNvSpPr txBox="1"/>
          <p:nvPr/>
        </p:nvSpPr>
        <p:spPr>
          <a:xfrm>
            <a:off x="320488" y="1134995"/>
            <a:ext cx="11430000" cy="5549211"/>
          </a:xfrm>
          <a:prstGeom prst="rect">
            <a:avLst/>
          </a:prstGeom>
          <a:noFill/>
          <a:ln w="38100">
            <a:noFill/>
          </a:ln>
        </p:spPr>
        <p:txBody>
          <a:bodyPr wrap="square" rtlCol="0">
            <a:spAutoFit/>
          </a:bodyPr>
          <a:lstStyle/>
          <a:p>
            <a:pPr marL="342900" indent="-342900">
              <a:lnSpc>
                <a:spcPct val="120000"/>
              </a:lnSpc>
              <a:spcBef>
                <a:spcPts val="600"/>
              </a:spcBef>
              <a:buFont typeface="Arial" panose="020B0604020202020204" pitchFamily="34" charset="0"/>
              <a:buChar char="•"/>
            </a:pPr>
            <a:r>
              <a:rPr lang="en-CA" sz="2600" dirty="0" smtClean="0"/>
              <a:t>Submit comments by </a:t>
            </a:r>
            <a:r>
              <a:rPr lang="en-CA" sz="2600" b="1" dirty="0" smtClean="0"/>
              <a:t>June 15, 2021</a:t>
            </a:r>
          </a:p>
          <a:p>
            <a:pPr marL="342900" indent="-342900">
              <a:lnSpc>
                <a:spcPct val="120000"/>
              </a:lnSpc>
              <a:spcBef>
                <a:spcPts val="600"/>
              </a:spcBef>
              <a:buFont typeface="Arial" panose="020B0604020202020204" pitchFamily="34" charset="0"/>
              <a:buChar char="•"/>
            </a:pPr>
            <a:endParaRPr lang="en-CA" sz="2600" dirty="0"/>
          </a:p>
          <a:p>
            <a:pPr>
              <a:lnSpc>
                <a:spcPct val="120000"/>
              </a:lnSpc>
              <a:spcBef>
                <a:spcPts val="600"/>
              </a:spcBef>
            </a:pPr>
            <a:endParaRPr lang="en-CA" sz="2600" dirty="0" smtClean="0"/>
          </a:p>
          <a:p>
            <a:pPr marL="342900" indent="-342900">
              <a:lnSpc>
                <a:spcPct val="120000"/>
              </a:lnSpc>
              <a:spcBef>
                <a:spcPts val="600"/>
              </a:spcBef>
              <a:buFont typeface="Arial" panose="020B0604020202020204" pitchFamily="34" charset="0"/>
              <a:buChar char="•"/>
            </a:pPr>
            <a:endParaRPr lang="en-CA" sz="2600" dirty="0"/>
          </a:p>
          <a:p>
            <a:pPr marL="342900" indent="-342900">
              <a:lnSpc>
                <a:spcPct val="120000"/>
              </a:lnSpc>
              <a:spcBef>
                <a:spcPts val="600"/>
              </a:spcBef>
              <a:buFont typeface="Arial" panose="020B0604020202020204" pitchFamily="34" charset="0"/>
              <a:buChar char="•"/>
            </a:pPr>
            <a:endParaRPr lang="en-CA" sz="2600" dirty="0" smtClean="0"/>
          </a:p>
          <a:p>
            <a:pPr marL="342900" indent="-342900">
              <a:lnSpc>
                <a:spcPct val="120000"/>
              </a:lnSpc>
              <a:spcBef>
                <a:spcPts val="600"/>
              </a:spcBef>
              <a:buFont typeface="Arial" panose="020B0604020202020204" pitchFamily="34" charset="0"/>
              <a:buChar char="•"/>
            </a:pPr>
            <a:r>
              <a:rPr lang="en-CA" sz="2600" dirty="0" smtClean="0"/>
              <a:t>Post FAQ on project Website based on questions received by July 15, 2021</a:t>
            </a:r>
          </a:p>
          <a:p>
            <a:pPr marL="342900" indent="-342900">
              <a:lnSpc>
                <a:spcPct val="120000"/>
              </a:lnSpc>
              <a:spcBef>
                <a:spcPts val="600"/>
              </a:spcBef>
              <a:buFont typeface="Arial" panose="020B0604020202020204" pitchFamily="34" charset="0"/>
              <a:buChar char="•"/>
            </a:pPr>
            <a:r>
              <a:rPr lang="en-CA" sz="2600" dirty="0" smtClean="0"/>
              <a:t>Provide summary report to Council</a:t>
            </a:r>
          </a:p>
          <a:p>
            <a:pPr marL="800100" lvl="1" indent="-342900">
              <a:lnSpc>
                <a:spcPct val="120000"/>
              </a:lnSpc>
              <a:spcBef>
                <a:spcPts val="600"/>
              </a:spcBef>
              <a:buFont typeface="Arial" panose="020B0604020202020204" pitchFamily="34" charset="0"/>
              <a:buChar char="•"/>
            </a:pPr>
            <a:r>
              <a:rPr lang="en-CA" sz="2600" dirty="0" smtClean="0"/>
              <a:t>Recommendations and direction to be confirmed by Council</a:t>
            </a:r>
          </a:p>
          <a:p>
            <a:pPr marL="342900" indent="-342900">
              <a:lnSpc>
                <a:spcPct val="120000"/>
              </a:lnSpc>
              <a:spcBef>
                <a:spcPts val="600"/>
              </a:spcBef>
              <a:buFont typeface="Arial" panose="020B0604020202020204" pitchFamily="34" charset="0"/>
              <a:buChar char="•"/>
            </a:pPr>
            <a:endParaRPr lang="en-CA" sz="2600" dirty="0" smtClean="0"/>
          </a:p>
          <a:p>
            <a:pPr>
              <a:lnSpc>
                <a:spcPct val="120000"/>
              </a:lnSpc>
              <a:spcBef>
                <a:spcPts val="600"/>
              </a:spcBef>
            </a:pPr>
            <a:endParaRPr lang="en-CA" sz="2400" dirty="0"/>
          </a:p>
        </p:txBody>
      </p:sp>
      <p:sp>
        <p:nvSpPr>
          <p:cNvPr id="4" name="Slide Number Placeholder 9"/>
          <p:cNvSpPr>
            <a:spLocks noGrp="1"/>
          </p:cNvSpPr>
          <p:nvPr>
            <p:ph type="sldNum" sz="quarter" idx="11"/>
          </p:nvPr>
        </p:nvSpPr>
        <p:spPr>
          <a:xfrm>
            <a:off x="11802533" y="6332537"/>
            <a:ext cx="389467" cy="365125"/>
          </a:xfrm>
        </p:spPr>
        <p:txBody>
          <a:bodyPr/>
          <a:lstStyle/>
          <a:p>
            <a:r>
              <a:rPr lang="en-CA" dirty="0" smtClean="0"/>
              <a:t>22</a:t>
            </a:r>
            <a:endParaRPr lang="en-CA" dirty="0"/>
          </a:p>
        </p:txBody>
      </p:sp>
      <p:sp>
        <p:nvSpPr>
          <p:cNvPr id="3" name="TextBox 2"/>
          <p:cNvSpPr txBox="1"/>
          <p:nvPr/>
        </p:nvSpPr>
        <p:spPr>
          <a:xfrm>
            <a:off x="1507066" y="1938866"/>
            <a:ext cx="4070153" cy="1631216"/>
          </a:xfrm>
          <a:prstGeom prst="rect">
            <a:avLst/>
          </a:prstGeom>
          <a:noFill/>
        </p:spPr>
        <p:txBody>
          <a:bodyPr wrap="none" rtlCol="0">
            <a:spAutoFit/>
          </a:bodyPr>
          <a:lstStyle/>
          <a:p>
            <a:r>
              <a:rPr lang="en-CA" sz="2000" dirty="0" smtClean="0"/>
              <a:t>Martin </a:t>
            </a:r>
            <a:r>
              <a:rPr lang="en-CA" sz="2000" dirty="0" err="1"/>
              <a:t>Sadowski</a:t>
            </a:r>
            <a:r>
              <a:rPr lang="en-CA" sz="2000" dirty="0"/>
              <a:t/>
            </a:r>
            <a:br>
              <a:rPr lang="en-CA" sz="2000" dirty="0"/>
            </a:br>
            <a:r>
              <a:rPr lang="en-CA" sz="2000" dirty="0"/>
              <a:t>Sr. Engineering Technician</a:t>
            </a:r>
            <a:br>
              <a:rPr lang="en-CA" sz="2000" dirty="0"/>
            </a:br>
            <a:r>
              <a:rPr lang="en-CA" sz="2000" dirty="0"/>
              <a:t>City of Kawartha Lakes</a:t>
            </a:r>
          </a:p>
          <a:p>
            <a:r>
              <a:rPr lang="en-CA" sz="2000" b="1" dirty="0"/>
              <a:t>Email:</a:t>
            </a:r>
            <a:r>
              <a:rPr lang="en-CA" sz="2000" dirty="0"/>
              <a:t> msadowski@kawarthalakes.ca</a:t>
            </a:r>
          </a:p>
          <a:p>
            <a:endParaRPr lang="en-CA" sz="2000" dirty="0"/>
          </a:p>
        </p:txBody>
      </p:sp>
      <p:sp>
        <p:nvSpPr>
          <p:cNvPr id="6" name="TextBox 5"/>
          <p:cNvSpPr txBox="1"/>
          <p:nvPr/>
        </p:nvSpPr>
        <p:spPr>
          <a:xfrm>
            <a:off x="6070599" y="1947336"/>
            <a:ext cx="3128742" cy="1323439"/>
          </a:xfrm>
          <a:prstGeom prst="rect">
            <a:avLst/>
          </a:prstGeom>
          <a:noFill/>
        </p:spPr>
        <p:txBody>
          <a:bodyPr wrap="none" rtlCol="0">
            <a:spAutoFit/>
          </a:bodyPr>
          <a:lstStyle/>
          <a:p>
            <a:r>
              <a:rPr lang="en-CA" sz="2000" dirty="0"/>
              <a:t>Merrilees Willemse</a:t>
            </a:r>
            <a:br>
              <a:rPr lang="en-CA" sz="2000" dirty="0"/>
            </a:br>
            <a:r>
              <a:rPr lang="en-CA" sz="2000" dirty="0"/>
              <a:t>Environmental Planner</a:t>
            </a:r>
            <a:br>
              <a:rPr lang="en-CA" sz="2000" dirty="0"/>
            </a:br>
            <a:r>
              <a:rPr lang="en-CA" sz="2000" dirty="0"/>
              <a:t>Dillon Consulting</a:t>
            </a:r>
          </a:p>
          <a:p>
            <a:r>
              <a:rPr lang="en-CA" sz="2000" b="1" dirty="0"/>
              <a:t>Email</a:t>
            </a:r>
            <a:r>
              <a:rPr lang="en-CA" sz="2000" dirty="0"/>
              <a:t>: </a:t>
            </a:r>
            <a:r>
              <a:rPr lang="en-CA" sz="2000" dirty="0" smtClean="0"/>
              <a:t>mwillemse@dillon.ca</a:t>
            </a:r>
            <a:endParaRPr lang="en-CA" sz="2000" dirty="0"/>
          </a:p>
        </p:txBody>
      </p:sp>
    </p:spTree>
    <p:extLst>
      <p:ext uri="{BB962C8B-B14F-4D97-AF65-F5344CB8AC3E}">
        <p14:creationId xmlns:p14="http://schemas.microsoft.com/office/powerpoint/2010/main" val="263082035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CA" dirty="0" smtClean="0">
                <a:latin typeface="Century Gothic" panose="020B0502020202020204" pitchFamily="34" charset="0"/>
              </a:rPr>
              <a:t>Questions </a:t>
            </a:r>
            <a:endParaRPr lang="en-CA" dirty="0">
              <a:latin typeface="Century Gothic" panose="020B0502020202020204" pitchFamily="34" charset="0"/>
            </a:endParaRPr>
          </a:p>
        </p:txBody>
      </p:sp>
      <p:sp>
        <p:nvSpPr>
          <p:cNvPr id="6" name="Text Placeholder 5"/>
          <p:cNvSpPr>
            <a:spLocks noGrp="1"/>
          </p:cNvSpPr>
          <p:nvPr>
            <p:ph type="body" idx="1"/>
          </p:nvPr>
        </p:nvSpPr>
        <p:spPr/>
        <p:txBody>
          <a:bodyPr/>
          <a:lstStyle/>
          <a:p>
            <a:endParaRPr lang="en-CA"/>
          </a:p>
        </p:txBody>
      </p:sp>
      <p:sp>
        <p:nvSpPr>
          <p:cNvPr id="4" name="Slide Number Placeholder 3"/>
          <p:cNvSpPr>
            <a:spLocks noGrp="1"/>
          </p:cNvSpPr>
          <p:nvPr>
            <p:ph type="sldNum" sz="quarter" idx="11"/>
          </p:nvPr>
        </p:nvSpPr>
        <p:spPr/>
        <p:txBody>
          <a:bodyPr/>
          <a:lstStyle/>
          <a:p>
            <a:fld id="{7151117C-1423-4DD9-847C-E7CC0B1AAE9A}" type="slidenum">
              <a:rPr lang="en-CA" smtClean="0"/>
              <a:t>36</a:t>
            </a:fld>
            <a:endParaRPr lang="en-CA" dirty="0"/>
          </a:p>
        </p:txBody>
      </p:sp>
    </p:spTree>
    <p:extLst>
      <p:ext uri="{BB962C8B-B14F-4D97-AF65-F5344CB8AC3E}">
        <p14:creationId xmlns:p14="http://schemas.microsoft.com/office/powerpoint/2010/main" val="302068880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Kawartha">
      <a:dk1>
        <a:sysClr val="windowText" lastClr="000000"/>
      </a:dk1>
      <a:lt1>
        <a:sysClr val="window" lastClr="FFFFFF"/>
      </a:lt1>
      <a:dk2>
        <a:srgbClr val="333F4F"/>
      </a:dk2>
      <a:lt2>
        <a:srgbClr val="E7E6E6"/>
      </a:lt2>
      <a:accent1>
        <a:srgbClr val="0385EA"/>
      </a:accent1>
      <a:accent2>
        <a:srgbClr val="3583A0"/>
      </a:accent2>
      <a:accent3>
        <a:srgbClr val="3FBAAF"/>
      </a:accent3>
      <a:accent4>
        <a:srgbClr val="B29E6B"/>
      </a:accent4>
      <a:accent5>
        <a:srgbClr val="FEBE12"/>
      </a:accent5>
      <a:accent6>
        <a:srgbClr val="FD6737"/>
      </a:accent6>
      <a:hlink>
        <a:srgbClr val="0563C1"/>
      </a:hlink>
      <a:folHlink>
        <a:srgbClr val="954F72"/>
      </a:folHlink>
    </a:clrScheme>
    <a:fontScheme name="Kawartha">
      <a:majorFont>
        <a:latin typeface="Georgia"/>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18157</TotalTime>
  <Words>3557</Words>
  <Application>Microsoft Office PowerPoint</Application>
  <PresentationFormat>Widescreen</PresentationFormat>
  <Paragraphs>484</Paragraphs>
  <Slides>36</Slides>
  <Notes>29</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36</vt:i4>
      </vt:variant>
    </vt:vector>
  </HeadingPairs>
  <TitlesOfParts>
    <vt:vector size="44" baseType="lpstr">
      <vt:lpstr>ＭＳ Ｐゴシック</vt:lpstr>
      <vt:lpstr>Arial</vt:lpstr>
      <vt:lpstr>Calibri</vt:lpstr>
      <vt:lpstr>Century Gothic</vt:lpstr>
      <vt:lpstr>Courier New</vt:lpstr>
      <vt:lpstr>Georgia</vt:lpstr>
      <vt:lpstr>Times New Roman</vt:lpstr>
      <vt:lpstr>Office Theme</vt:lpstr>
      <vt:lpstr>Fenelon Falls Second Crossing: Municipal Class Environmental Assessment</vt:lpstr>
      <vt:lpstr>Agenda</vt:lpstr>
      <vt:lpstr>Q &amp; A</vt:lpstr>
      <vt:lpstr>Purpose Meeting </vt:lpstr>
      <vt:lpstr>Problems and Opportunities</vt:lpstr>
      <vt:lpstr>Core Issues</vt:lpstr>
      <vt:lpstr>Intersection Issues</vt:lpstr>
      <vt:lpstr>What We Have Studied</vt:lpstr>
      <vt:lpstr>Options Considered</vt:lpstr>
      <vt:lpstr>Updated Traffic Study – Streetlight Data</vt:lpstr>
      <vt:lpstr>Traffic Data Analysis</vt:lpstr>
      <vt:lpstr>Traffic Study Summary</vt:lpstr>
      <vt:lpstr>Traffic Improvements</vt:lpstr>
      <vt:lpstr>Traffic Operation Improvements</vt:lpstr>
      <vt:lpstr>Traffic Improvements</vt:lpstr>
      <vt:lpstr>Traffic Improvements</vt:lpstr>
      <vt:lpstr>Recommended In-Town Improvement Option – Step 1</vt:lpstr>
      <vt:lpstr>Recommended In-Town Improvement Option – Step 2</vt:lpstr>
      <vt:lpstr>Recommended In-Town Improvement Option – Step 3</vt:lpstr>
      <vt:lpstr>Recommended In-Town Improvement Option</vt:lpstr>
      <vt:lpstr>Improvements to Elliot Street</vt:lpstr>
      <vt:lpstr>Summary of Traffic Operation Improvements</vt:lpstr>
      <vt:lpstr>Other Options Considered</vt:lpstr>
      <vt:lpstr>Bridge Widening</vt:lpstr>
      <vt:lpstr>New In-Town Crossing</vt:lpstr>
      <vt:lpstr>In-Town Bridge Crossing</vt:lpstr>
      <vt:lpstr>Bypass Crossing</vt:lpstr>
      <vt:lpstr>Bypass Vehicle Diversion</vt:lpstr>
      <vt:lpstr>Bypass Crossing</vt:lpstr>
      <vt:lpstr>Issues to Address with Bypass</vt:lpstr>
      <vt:lpstr>High Level Cost Comparison</vt:lpstr>
      <vt:lpstr>What We’ve Heard </vt:lpstr>
      <vt:lpstr>What We’ve Heard </vt:lpstr>
      <vt:lpstr>Recommendations</vt:lpstr>
      <vt:lpstr>Next Steps</vt:lpstr>
      <vt:lpstr>Questions </vt:lpstr>
    </vt:vector>
  </TitlesOfParts>
  <Company>Dillon Consulting Limited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Boyce, Adam</dc:creator>
  <cp:lastModifiedBy>Ashley Locke</cp:lastModifiedBy>
  <cp:revision>645</cp:revision>
  <cp:lastPrinted>2020-10-14T18:29:42Z</cp:lastPrinted>
  <dcterms:created xsi:type="dcterms:W3CDTF">2019-05-22T14:25:50Z</dcterms:created>
  <dcterms:modified xsi:type="dcterms:W3CDTF">2021-05-31T14:48:03Z</dcterms:modified>
</cp:coreProperties>
</file>